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67" r:id="rId2"/>
    <p:sldMasterId id="2147483807" r:id="rId3"/>
    <p:sldMasterId id="2147483809" r:id="rId4"/>
    <p:sldMasterId id="2147483813" r:id="rId5"/>
  </p:sldMasterIdLst>
  <p:notesMasterIdLst>
    <p:notesMasterId r:id="rId27"/>
  </p:notesMasterIdLst>
  <p:handoutMasterIdLst>
    <p:handoutMasterId r:id="rId28"/>
  </p:handoutMasterIdLst>
  <p:sldIdLst>
    <p:sldId id="2499" r:id="rId6"/>
    <p:sldId id="2515" r:id="rId7"/>
    <p:sldId id="398" r:id="rId8"/>
    <p:sldId id="391" r:id="rId9"/>
    <p:sldId id="404" r:id="rId10"/>
    <p:sldId id="376" r:id="rId11"/>
    <p:sldId id="406" r:id="rId12"/>
    <p:sldId id="407" r:id="rId13"/>
    <p:sldId id="2516" r:id="rId14"/>
    <p:sldId id="280" r:id="rId15"/>
    <p:sldId id="373" r:id="rId16"/>
    <p:sldId id="374" r:id="rId17"/>
    <p:sldId id="370" r:id="rId18"/>
    <p:sldId id="375" r:id="rId19"/>
    <p:sldId id="2517" r:id="rId20"/>
    <p:sldId id="387" r:id="rId21"/>
    <p:sldId id="383" r:id="rId22"/>
    <p:sldId id="384" r:id="rId23"/>
    <p:sldId id="382" r:id="rId24"/>
    <p:sldId id="2518" r:id="rId25"/>
    <p:sldId id="2012" r:id="rId26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rmativa de seguridad de la información" id="{E333461B-2EDC-BB4C-A907-5CA405FD7B3C}">
          <p14:sldIdLst/>
        </p14:section>
        <p14:section name="Portadas" id="{AC52C3AE-CF04-5B46-B84A-ECE439D4720D}">
          <p14:sldIdLst>
            <p14:sldId id="2499"/>
          </p14:sldIdLst>
        </p14:section>
        <p14:section name="Separadores" id="{79B48F36-A8D6-C843-BF3B-8DA140EABAB0}">
          <p14:sldIdLst>
            <p14:sldId id="2515"/>
            <p14:sldId id="398"/>
            <p14:sldId id="391"/>
            <p14:sldId id="404"/>
            <p14:sldId id="376"/>
            <p14:sldId id="406"/>
            <p14:sldId id="407"/>
            <p14:sldId id="2516"/>
            <p14:sldId id="280"/>
            <p14:sldId id="373"/>
            <p14:sldId id="374"/>
            <p14:sldId id="370"/>
            <p14:sldId id="375"/>
            <p14:sldId id="2517"/>
            <p14:sldId id="387"/>
            <p14:sldId id="383"/>
            <p14:sldId id="384"/>
            <p14:sldId id="382"/>
            <p14:sldId id="2518"/>
          </p14:sldIdLst>
        </p14:section>
        <p14:section name="Cierre" id="{0E678AC9-24B9-E344-B0B4-0F0CF3453D8E}">
          <p14:sldIdLst>
            <p14:sldId id="2012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userDrawn="1">
          <p15:clr>
            <a:srgbClr val="A4A3A4"/>
          </p15:clr>
        </p15:guide>
        <p15:guide id="6" pos="3840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36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ENJAMINS" initials="RB" lastIdx="1" clrIdx="0">
    <p:extLst>
      <p:ext uri="{19B8F6BF-5375-455C-9EA6-DF929625EA0E}">
        <p15:presenceInfo xmlns:p15="http://schemas.microsoft.com/office/powerpoint/2012/main" userId="RICHARD BENJAMINS" providerId="None"/>
      </p:ext>
    </p:extLst>
  </p:cmAuthor>
  <p:cmAuthor id="2" name="CRISTINA VELA MARIMON" initials="CVM" lastIdx="1" clrIdx="1">
    <p:extLst>
      <p:ext uri="{19B8F6BF-5375-455C-9EA6-DF929625EA0E}">
        <p15:presenceInfo xmlns:p15="http://schemas.microsoft.com/office/powerpoint/2012/main" userId="S::cristina.velamarimon@telefonica.com::ddd5c191-f7ae-4878-a12e-5fd3ae8692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6D"/>
    <a:srgbClr val="B2FDDF"/>
    <a:srgbClr val="E8B9E3"/>
    <a:srgbClr val="FED7BA"/>
    <a:srgbClr val="FFFEB1"/>
    <a:srgbClr val="FEFDB2"/>
    <a:srgbClr val="E6E6E6"/>
    <a:srgbClr val="000000"/>
    <a:srgbClr val="FED8BB"/>
    <a:srgbClr val="E8B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7" autoAdjust="0"/>
    <p:restoredTop sz="91324" autoAdjust="0"/>
  </p:normalViewPr>
  <p:slideViewPr>
    <p:cSldViewPr snapToGrid="0" snapToObjects="1">
      <p:cViewPr varScale="1">
        <p:scale>
          <a:sx n="140" d="100"/>
          <a:sy n="140" d="100"/>
        </p:scale>
        <p:origin x="544" y="200"/>
      </p:cViewPr>
      <p:guideLst>
        <p:guide orient="horz"/>
        <p:guide pos="3840"/>
        <p:guide orient="horz" pos="2160"/>
        <p:guide orient="horz" pos="3634"/>
      </p:guideLst>
    </p:cSldViewPr>
  </p:slideViewPr>
  <p:outlineViewPr>
    <p:cViewPr>
      <p:scale>
        <a:sx n="33" d="100"/>
        <a:sy n="33" d="100"/>
      </p:scale>
      <p:origin x="0" y="-25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" d="100"/>
        <a:sy n="22" d="100"/>
      </p:scale>
      <p:origin x="0" y="1000"/>
    </p:cViewPr>
  </p:sorterViewPr>
  <p:notesViewPr>
    <p:cSldViewPr snapToGrid="0" snapToObjects="1">
      <p:cViewPr varScale="1">
        <p:scale>
          <a:sx n="106" d="100"/>
          <a:sy n="106" d="100"/>
        </p:scale>
        <p:origin x="23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ENJAMINS" userId="b479f84f-cc3e-4222-bf26-34a6edba8faa" providerId="ADAL" clId="{ED29BD10-5D13-C946-8AA1-6BB7CC9BD783}"/>
    <pc:docChg chg="custSel modSld">
      <pc:chgData name="RICHARD BENJAMINS" userId="b479f84f-cc3e-4222-bf26-34a6edba8faa" providerId="ADAL" clId="{ED29BD10-5D13-C946-8AA1-6BB7CC9BD783}" dt="2020-09-22T13:10:08.921" v="35" actId="20577"/>
      <pc:docMkLst>
        <pc:docMk/>
      </pc:docMkLst>
      <pc:sldChg chg="modSp mod">
        <pc:chgData name="RICHARD BENJAMINS" userId="b479f84f-cc3e-4222-bf26-34a6edba8faa" providerId="ADAL" clId="{ED29BD10-5D13-C946-8AA1-6BB7CC9BD783}" dt="2020-09-22T13:10:08.921" v="35" actId="20577"/>
        <pc:sldMkLst>
          <pc:docMk/>
          <pc:sldMk cId="1906327766" sldId="280"/>
        </pc:sldMkLst>
        <pc:spChg chg="mod">
          <ac:chgData name="RICHARD BENJAMINS" userId="b479f84f-cc3e-4222-bf26-34a6edba8faa" providerId="ADAL" clId="{ED29BD10-5D13-C946-8AA1-6BB7CC9BD783}" dt="2020-09-22T13:10:08.921" v="35" actId="20577"/>
          <ac:spMkLst>
            <pc:docMk/>
            <pc:sldMk cId="1906327766" sldId="280"/>
            <ac:spMk id="6" creationId="{97C1AE74-E430-AC49-9C76-7B09B7CADA9C}"/>
          </ac:spMkLst>
        </pc:spChg>
      </pc:sldChg>
      <pc:sldChg chg="modSp mod">
        <pc:chgData name="RICHARD BENJAMINS" userId="b479f84f-cc3e-4222-bf26-34a6edba8faa" providerId="ADAL" clId="{ED29BD10-5D13-C946-8AA1-6BB7CC9BD783}" dt="2020-09-22T13:07:54.278" v="32" actId="20577"/>
        <pc:sldMkLst>
          <pc:docMk/>
          <pc:sldMk cId="2277377611" sldId="2499"/>
        </pc:sldMkLst>
        <pc:spChg chg="mod">
          <ac:chgData name="RICHARD BENJAMINS" userId="b479f84f-cc3e-4222-bf26-34a6edba8faa" providerId="ADAL" clId="{ED29BD10-5D13-C946-8AA1-6BB7CC9BD783}" dt="2020-09-22T13:07:54.278" v="32" actId="20577"/>
          <ac:spMkLst>
            <pc:docMk/>
            <pc:sldMk cId="2277377611" sldId="2499"/>
            <ac:spMk id="18" creationId="{2CCBE494-4365-D045-A821-9E48A0CB44DD}"/>
          </ac:spMkLst>
        </pc:spChg>
        <pc:spChg chg="mod">
          <ac:chgData name="RICHARD BENJAMINS" userId="b479f84f-cc3e-4222-bf26-34a6edba8faa" providerId="ADAL" clId="{ED29BD10-5D13-C946-8AA1-6BB7CC9BD783}" dt="2020-09-22T13:07:48.994" v="27" actId="14100"/>
          <ac:spMkLst>
            <pc:docMk/>
            <pc:sldMk cId="2277377611" sldId="2499"/>
            <ac:spMk id="48" creationId="{03B29318-5BFD-3F4B-875B-2662B2393B6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58A7-05CF-5E40-B18D-F7C42D11219D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FA32B-0DCD-B448-8B17-A03B8E637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28C69-EAC9-CF40-83A4-61714555DCD4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3898-AFF7-6245-8B5C-06211330E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496ED-DAD3-49D8-A5B8-65855099C004}" type="slidenum">
              <a:rPr lang="es-ES" altLang="es-ES" smtClean="0"/>
              <a:pPr>
                <a:defRPr/>
              </a:pPr>
              <a:t>1</a:t>
            </a:fld>
            <a:endParaRPr lang="es-ES" alt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70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C3898-AFF7-6245-8B5C-06211330E4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2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DF268-D182-C74C-927C-B1F88E237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69" y="522732"/>
            <a:ext cx="1671434" cy="4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2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71849" y="1591042"/>
            <a:ext cx="11233150" cy="445806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49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60267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85457" y="1903967"/>
            <a:ext cx="6527117" cy="4080908"/>
          </a:xfrm>
          <a:prstGeom prst="rect">
            <a:avLst/>
          </a:prstGeom>
        </p:spPr>
        <p:txBody>
          <a:bodyPr numCol="1" spcCol="540000"/>
          <a:lstStyle>
            <a:lvl1pPr marL="0" indent="0">
              <a:lnSpc>
                <a:spcPct val="10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34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85457" y="1903967"/>
            <a:ext cx="6527117" cy="4080908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C7CF2FC-76B7-2446-8CC4-B8999E96D58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C65ED97-4AA1-0D41-ACEB-4F0486CF28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F016A68B-4623-AE41-8CA0-394D95904DA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880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90515" y="1881188"/>
            <a:ext cx="11322060" cy="4103687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284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centrado, parrafo y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98743" y="1903967"/>
            <a:ext cx="11313832" cy="624080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2B29A4BC-5CF6-E04D-AC33-10856062E6B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8743" y="2675965"/>
            <a:ext cx="11313832" cy="3308909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C029871-3A6A-0D45-ADDD-725666C166C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96719E-EAB3-2E40-881D-C8C9B118EBB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24775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or - Tex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11233150" cy="445806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97482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3" y="333375"/>
            <a:ext cx="7497481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F1CC47-044D-3049-BA97-62FF0F733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A9750E3-3C27-BB4A-B8A3-93A757DC7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C751D38-F4AA-C546-BC74-8A2D187459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5AB3D-DAF7-EC44-B8CA-6101A78094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FBB883-0F03-0240-A5F0-1F3B828F2B70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5348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algn="ctr"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C775D-B279-BD49-B9C8-710C6D8F6F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3635" y="-2614"/>
            <a:ext cx="6638365" cy="3912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  <a:lvl3pPr marL="1219170" indent="0" algn="ctr">
              <a:buNone/>
              <a:defRPr sz="1800" b="0" i="0">
                <a:latin typeface="Arial Regular"/>
              </a:defRPr>
            </a:lvl3pPr>
          </a:lstStyle>
          <a:p>
            <a:pPr lvl="2"/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B6266B54-AE69-F44F-843B-9B28069A0BB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71849" y="2654761"/>
            <a:ext cx="3923926" cy="322160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4C45497-0DEA-0240-B442-BCCE5B322A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50" y="2109473"/>
            <a:ext cx="3923926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65FC5B-7644-3E47-9CD5-40BF40671FB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1397094"/>
            <a:ext cx="3923925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43766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B6266B54-AE69-F44F-843B-9B28069A0BB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71849" y="2654761"/>
            <a:ext cx="3923926" cy="322160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4C45497-0DEA-0240-B442-BCCE5B322A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50" y="2109473"/>
            <a:ext cx="3923926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65FC5B-7644-3E47-9CD5-40BF40671FB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1397094"/>
            <a:ext cx="3923925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5BFC293-3A20-8E49-B204-E07D6E416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-2614"/>
            <a:ext cx="3049200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C8BA22E-8696-134F-82F0-050458930E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51088" y="3426387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59560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5BFC293-3A20-8E49-B204-E07D6E416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-2614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C8BA22E-8696-134F-82F0-050458930E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51088" y="3426387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5698A1-4D0A-7840-9509-509219909B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27008" y="-2614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EEDFEA1-C7CF-7146-B99C-D97063A591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6934" y="3426387"/>
            <a:ext cx="3045661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785096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4 car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34191-2926-8C40-B064-492B63D059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288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CCBA73E-61EB-4540-A709-BBE34C009D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9258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9E6D42-D93E-BD46-AA97-E99C34CAFB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403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FF7706-C30A-FB47-9D23-CBA2C7CF723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9643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49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25499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s Reflex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80D7ED06-25D2-B042-972C-8ECEAF06766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5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7263A-B86A-7540-8B49-3F7847EBC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7778EA9-284E-5A4C-BABA-84F1310A8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1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izquierda con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74791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izqueirda con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-12192"/>
            <a:ext cx="5734050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46CC7C-B740-6548-8E54-91850A085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57950" y="3425953"/>
            <a:ext cx="5734050" cy="343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025F8F1-D39C-8B40-B9E5-3C50633211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6" y="1597131"/>
            <a:ext cx="5166423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B1109B3-2468-4A42-9200-3608DB6B91E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2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5A4B4E6-8BF1-8544-B13C-5CFFD88DAF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2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00602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_Izquierda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7949" y="3506769"/>
            <a:ext cx="2877961" cy="3356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CE288D1-27F1-2C48-96A5-35E3B43336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57949" y="-12193"/>
            <a:ext cx="2877961" cy="3518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35911" y="3506769"/>
            <a:ext cx="2856089" cy="3356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579EFC42-303E-F942-987B-CE17D2A3A75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8369CBF-523B-F64D-BE0F-BC58A073E58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A40A7CA-EC13-024F-9C3C-33D1856568D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048F86-300F-0542-B70B-18D19E2C24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35911" y="-12193"/>
            <a:ext cx="2856089" cy="3518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3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_Izquierda con 6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E30DA6-A49D-1F4F-BAB8-F0EB54EBE24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35911" y="2300288"/>
            <a:ext cx="2856089" cy="2310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7949" y="0"/>
            <a:ext cx="2877961" cy="2300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35911" y="0"/>
            <a:ext cx="2856089" cy="2300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C4F525C-0FD7-784C-96C2-0B47DE791E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949" y="4610747"/>
            <a:ext cx="2877961" cy="2247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E16653-4F2E-A449-8578-E9D5D67D20B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35911" y="4610747"/>
            <a:ext cx="2856089" cy="2247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44E41B-7A75-6C4B-927B-E3522B68837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57949" y="2300288"/>
            <a:ext cx="2877961" cy="2310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42040C2F-2569-D04F-BD06-10669B71A2D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7870DF6-9648-C74B-B323-6371A892AB0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319F3A-178C-964B-81DD-04665D8F64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996441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6640279" y="1591042"/>
            <a:ext cx="5072296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9" y="1045754"/>
            <a:ext cx="5072295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80" y="333375"/>
            <a:ext cx="5072295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3793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2192"/>
            <a:ext cx="5734050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46CC7C-B740-6548-8E54-91850A085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5952"/>
            <a:ext cx="5734050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16DE67A4-A1D5-7F41-A086-800D304088C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9" y="1591042"/>
            <a:ext cx="5072296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E5B4629-2EFC-5548-9A03-66117DB89C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9" y="1045754"/>
            <a:ext cx="5072295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2F63E3D-D9E0-AD41-8D09-603B28F1B49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80" y="333375"/>
            <a:ext cx="5072295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82549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CE288D1-27F1-2C48-96A5-35E3B43336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0232" y="-12193"/>
            <a:ext cx="2877961" cy="354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048F86-300F-0542-B70B-18D19E2C24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67730" y="-12193"/>
            <a:ext cx="2856089" cy="35412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0232" y="3529011"/>
            <a:ext cx="2877961" cy="3334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67730" y="3529011"/>
            <a:ext cx="2856089" cy="3334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37A8200F-4290-C64C-86E4-4057D58AA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7" y="1591042"/>
            <a:ext cx="5072297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303CDA-4AD2-8842-B927-F30F0708386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8" y="1045754"/>
            <a:ext cx="5072296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3CAEFD0-465F-9044-B28E-D0AD60F762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79" y="333375"/>
            <a:ext cx="5072296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729057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derecha con 6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44E41B-7A75-6C4B-927B-E3522B68837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2265904"/>
            <a:ext cx="2873829" cy="23670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C4F525C-0FD7-784C-96C2-0B47DE791E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4632959"/>
            <a:ext cx="2873829" cy="2225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9B0F971-DD45-D941-BF35-B2DB377088B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24680" y="-1"/>
            <a:ext cx="2898508" cy="22713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E30DA6-A49D-1F4F-BAB8-F0EB54EBE24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873829" y="2260879"/>
            <a:ext cx="2849990" cy="23717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73829" y="-1"/>
            <a:ext cx="2849991" cy="2271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E16653-4F2E-A449-8578-E9D5D67D20B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73830" y="4632627"/>
            <a:ext cx="2849990" cy="22253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DC2A0D1E-6D38-DB4F-8383-4D7F4F413BA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7" y="1591042"/>
            <a:ext cx="5072297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31A2B74-A8AD-6543-B07C-954DD97C8C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8" y="1045754"/>
            <a:ext cx="5072296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13D73F2-B3BA-2546-AD62-FE3FA46013C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79" y="333375"/>
            <a:ext cx="5072296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89907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scriptor Izquierda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775402B-1EF2-0440-B086-77E8D1165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5458" y="0"/>
            <a:ext cx="70065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1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scriptor Izquierda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91F5F9-1F54-604F-8D22-76E9F6CB44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85457" y="-12192"/>
            <a:ext cx="7006543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981E48B-0750-7F42-8AB1-DC26B0DC77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85457" y="3425953"/>
            <a:ext cx="7006543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0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54D194B-BE8D-174B-9CFD-7138F5DC4B9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729DAB5-6D05-6248-A08D-51002E2ABF7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3CAA9F4D-AF7A-694A-8ACC-6D01DFAFE86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428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con 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6EB619-2F23-944F-AC90-E7FDC69450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ts val="5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830BD-6F05-0041-BEA9-B66D04E50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69" y="522732"/>
            <a:ext cx="1671434" cy="45964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C1CB352-6045-A449-8205-DDD754E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378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2683" userDrawn="1">
          <p15:clr>
            <a:srgbClr val="A4A3A4"/>
          </p15:clr>
        </p15:guide>
        <p15:guide id="6" pos="4974" userDrawn="1">
          <p15:clr>
            <a:srgbClr val="A4A3A4"/>
          </p15:clr>
        </p15:guide>
        <p15:guide id="7" orient="horz" pos="1253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067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4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5457" y="3437063"/>
            <a:ext cx="3426108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38F9E24-F616-9E40-9C1C-C1418EA4446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11564" y="3437063"/>
            <a:ext cx="3580435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5457" y="-12193"/>
            <a:ext cx="3426108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8F5093-D077-814F-9520-1537D1E768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11564" y="-12193"/>
            <a:ext cx="3580435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228A351-EF8A-F342-A328-2AE2B2CA56D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FAD8408-8FDF-8544-8B76-944E98546B2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92F42205-5F53-054D-9C31-3FC07D4E5C0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1388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Descriptor Izquierda 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5457" y="3428674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5457" y="-12193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D25D7C-86D8-2549-9EC6-32D5DBCABB6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46694" y="3428674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913954B-C436-9943-A49A-7CF619DB23C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46694" y="-12193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B07957-05AB-E749-85B9-1D448977C0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07931" y="3428674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C37E4F1-C949-BB43-A320-319112CF960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907931" y="-12193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D4DD410-CEA5-5E44-836F-926F3AEE664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9D58645-1CC4-E34C-BB48-187B1FF7431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AC7E9983-7B96-614C-B69A-4C72F74CCC3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18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775402B-1EF2-0440-B086-77E8D1165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70065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2B6030-E20A-9747-A484-20738961937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293266-03CD-8A4D-ACF3-18BA870A195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D223834F-9BD2-9142-835E-885D6DFDAB4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7250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91F5F9-1F54-604F-8D22-76E9F6CB44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2192"/>
            <a:ext cx="7006543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981E48B-0750-7F42-8AB1-DC26B0DC77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5953"/>
            <a:ext cx="7006543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0770DA2-79A9-084A-B44C-34FC77C047B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F3C6EA4-448F-DC4C-9723-47CEDE52E6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0997BE0A-68ED-4947-A3F6-B153447AA5D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01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Descriptor Izquierda 4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3428674"/>
            <a:ext cx="3426108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38F9E24-F616-9E40-9C1C-C1418EA4446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26107" y="3428674"/>
            <a:ext cx="3580435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2193"/>
            <a:ext cx="3426108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8F5093-D077-814F-9520-1537D1E768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6107" y="-12193"/>
            <a:ext cx="3580435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A731DEF-E04C-0940-80EE-532FF5BA549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76CA0FC-C419-D942-B5B3-797135501DC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81DB3023-DB2B-7F4F-8CF6-9710442A8C3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834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Descriptor Izquierda 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B07957-05AB-E749-85B9-1D448977C0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53023" y="3421021"/>
            <a:ext cx="2338091" cy="3436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C37E4F1-C949-BB43-A320-319112CF960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53023" y="-12193"/>
            <a:ext cx="2338091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763E43-B5EF-5E43-B5C9-BF6912B9C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14932" y="3421021"/>
            <a:ext cx="2338091" cy="3436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E251B49C-DEF6-584F-97E1-A1DEFBF671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14932" y="-12193"/>
            <a:ext cx="2338091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5100AE05-2BEC-6E4D-B42B-FB6D750496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-23159" y="3421021"/>
            <a:ext cx="2338091" cy="3436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1FB966C-80AA-744B-A754-FC1FB3DB685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-23159" y="-12193"/>
            <a:ext cx="2338091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CC75F7F-3B64-F546-AD67-D91EBA0135E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4B61AE9-C03F-214B-B61B-C98D1C2ED40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D2CC1545-ADCB-2844-9D4B-B8F3198C2D5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8614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300C39-270D-2641-A519-34FDD55FEF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0542"/>
            <a:ext cx="12192000" cy="4575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79A25-D1F4-484A-A091-BE070195DBA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9FCDADD-4CC3-3844-B894-3582A91D9AE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1035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300C39-270D-2641-A519-34FDD55FEF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0542"/>
            <a:ext cx="6088284" cy="4575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FF1B71-60ED-FF4F-BCC4-0299856F810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8284" y="2290542"/>
            <a:ext cx="6103716" cy="45758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7D961D-FB84-9F46-9644-7DEFD7D9FF8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89BECC4-9B82-7945-8E73-1DD3DFE92C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6622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25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11D19B-2281-DE45-9226-F71E19870E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1518" y="3429000"/>
            <a:ext cx="6100482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429000"/>
            <a:ext cx="6091517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2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 1 con 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E64B83-4252-A140-9F93-AB70E62E7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69" y="522732"/>
            <a:ext cx="1671434" cy="459644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5507E60-13E1-B442-A715-538A718CC1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374508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03FE19-7811-AF4D-9CCC-E7756604CB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3429000"/>
            <a:ext cx="4200144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91856" y="3429000"/>
            <a:ext cx="4200144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53541B5-4A8A-364B-885E-E454795D33C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00144" y="3429000"/>
            <a:ext cx="3791712" cy="3428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8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095628" y="1721224"/>
            <a:ext cx="2132666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43695-4393-1D47-A922-5A2D9DBC4A9B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6AAD01-A3EA-E346-A743-19A5AAA7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945" y="1139222"/>
            <a:ext cx="2328165" cy="474649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1735138"/>
            <a:ext cx="2044700" cy="358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2E3BDFD-34A4-1747-9240-738A86514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5CA8A-8D19-0242-8B4B-CCF7C5A6CB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80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movil con man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7373CF-0613-EE49-9B6F-A261348BAC11}"/>
              </a:ext>
            </a:extLst>
          </p:cNvPr>
          <p:cNvGrpSpPr/>
          <p:nvPr userDrawn="1"/>
        </p:nvGrpSpPr>
        <p:grpSpPr>
          <a:xfrm>
            <a:off x="7156829" y="-2211045"/>
            <a:ext cx="6241896" cy="9069046"/>
            <a:chOff x="7156829" y="-2211045"/>
            <a:chExt cx="6241896" cy="90690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E8021D-0CD3-B14E-9DD2-E39EB075D6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6829" y="-2211045"/>
              <a:ext cx="6241896" cy="9069046"/>
            </a:xfrm>
            <a:prstGeom prst="rect">
              <a:avLst/>
            </a:prstGeom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6AAD01-A3EA-E346-A743-19A5AAA79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6385" y="1139222"/>
              <a:ext cx="2328165" cy="474649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167068" y="1721224"/>
            <a:ext cx="2132666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43695-4393-1D47-A922-5A2D9DBC4A9B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4114" y="1721224"/>
            <a:ext cx="2132666" cy="36710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32C4ED-F6AA-7C4D-AF57-4E83A043A0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0E38BC1-1123-4D49-9680-267AC3B29A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584964-5245-5B4D-9246-0F1F23CC8161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D63553A-8576-5245-86FF-B06B189515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F245F6-2101-D04B-8F92-6D4594B9FD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21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ip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7274859" y="1795182"/>
            <a:ext cx="5607423" cy="4183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DFA715-D458-5B4A-9553-F19046907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8594" y="260348"/>
            <a:ext cx="5190463" cy="7206593"/>
          </a:xfrm>
          <a:prstGeom prst="rect">
            <a:avLst/>
          </a:prstGeom>
          <a:effectLst/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8988" y="1801150"/>
            <a:ext cx="5513294" cy="4119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48937B-8FD8-D440-BDAC-957F20241ADA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C21764D-CD08-814F-A1AA-52E29DE94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CBD7B9-4BBD-B745-AFE4-310AF2E141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5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 up lapto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EBAD6D-3967-3B46-B7B3-3743B5364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61" y="1304924"/>
            <a:ext cx="8249171" cy="4945577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6823494" y="1688487"/>
            <a:ext cx="6314989" cy="394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5640" y="1688488"/>
            <a:ext cx="6234717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3F1FA5-F6C4-934D-A09D-458AFA8E3935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A5BA463-C860-FD49-AA99-8EE427BD1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7D5219-F577-E647-AF4F-53CE18998F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59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 up reloj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A63EEB-C071-FB4D-AB61-553411196C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346" y="-804673"/>
            <a:ext cx="4432668" cy="8570977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6750050" y="1790700"/>
            <a:ext cx="2716679" cy="3434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0050" y="1790699"/>
            <a:ext cx="2716679" cy="3378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906CAB-E52F-3B43-A511-B762917D18A7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58D8F5B-E16C-1145-9B30-A99EFEC9F9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737D41-95A7-9C45-991A-1AFA5D121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0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 up grup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084602-104B-D246-83F8-F31EC5D20BE3}"/>
              </a:ext>
            </a:extLst>
          </p:cNvPr>
          <p:cNvSpPr/>
          <p:nvPr userDrawn="1"/>
        </p:nvSpPr>
        <p:spPr>
          <a:xfrm>
            <a:off x="4389120" y="4519237"/>
            <a:ext cx="850392" cy="1049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8E009A-F6F7-F34E-9943-F0332C1B20B1}"/>
              </a:ext>
            </a:extLst>
          </p:cNvPr>
          <p:cNvSpPr/>
          <p:nvPr userDrawn="1"/>
        </p:nvSpPr>
        <p:spPr>
          <a:xfrm>
            <a:off x="6015539" y="2542032"/>
            <a:ext cx="1773483" cy="3383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E0D33-0A3D-6D4D-81B6-299947ABC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07361" y="525790"/>
            <a:ext cx="4939393" cy="68580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156301" y="1983644"/>
            <a:ext cx="5236873" cy="394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C7F6E-C2F7-5447-9881-5EECEF0D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56" y="3840639"/>
            <a:ext cx="1243445" cy="2404317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64F97-882D-7840-87ED-F566D147E9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01" y="2088732"/>
            <a:ext cx="1998958" cy="4075330"/>
          </a:xfrm>
          <a:prstGeom prst="rect">
            <a:avLst/>
          </a:prstGeom>
          <a:effectLst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0861" y="4572000"/>
            <a:ext cx="750277" cy="937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5CFFCC1-1869-764B-AC98-4C70627EA6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24050" y="2602523"/>
            <a:ext cx="1764972" cy="30753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C77DF0D9-574F-6C4A-80E1-D74CDD65C9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56300" y="1983643"/>
            <a:ext cx="5236873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1CC690-F135-5548-882D-AD8277494E65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719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bg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D4F6F590-4DA3-9E4C-A8BE-35F3D9C240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1B6D78-B184-3A44-B341-90785FC87D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2660" y="627347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3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F14FF-6980-B14E-80B8-D78BE6262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945" y="1139222"/>
            <a:ext cx="2328165" cy="4746495"/>
          </a:xfrm>
          <a:prstGeom prst="rect">
            <a:avLst/>
          </a:prstGeom>
        </p:spPr>
      </p:pic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D640C8CE-F48B-A144-B723-3DE89FDAAE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1735138"/>
            <a:ext cx="2044700" cy="358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6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 con mano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66BFB-D49F-A244-A1F9-F581FBB40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829" y="-2211045"/>
            <a:ext cx="6241896" cy="906904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4C69-B289-C345-98FD-7481695A1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080" y="1139222"/>
            <a:ext cx="2328165" cy="4746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DF9DCA-DEBD-B34A-A4D4-9D2FC674AA48}"/>
              </a:ext>
            </a:extLst>
          </p:cNvPr>
          <p:cNvSpPr/>
          <p:nvPr userDrawn="1"/>
        </p:nvSpPr>
        <p:spPr>
          <a:xfrm>
            <a:off x="9142763" y="1721224"/>
            <a:ext cx="2132666" cy="3604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8D2767E-9A94-5C4D-8ACB-7DF3F70AAF92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142763" y="1721225"/>
            <a:ext cx="2132666" cy="3604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6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ipad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AA014-E3A8-9945-9FFF-86A459DF6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8594" y="260348"/>
            <a:ext cx="5190463" cy="7206593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23D9ABE-7C05-394E-AEA6-1786467CC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8988" y="1801150"/>
            <a:ext cx="5513294" cy="4119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ADA 1 con imagen Logo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5507E60-13E1-B442-A715-538A718CC1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962C5-B146-4A43-A444-F7C864CC7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69" y="518763"/>
            <a:ext cx="1671434" cy="4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04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laptop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D549-D5BF-AA4A-9635-1065400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61" y="1304924"/>
            <a:ext cx="8249171" cy="4945577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B962AB0-4970-EE41-8344-7D81D68D31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5640" y="1688488"/>
            <a:ext cx="6234717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reloj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81E4-4111-4148-A8D6-57C2A2BD0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346" y="-804673"/>
            <a:ext cx="4432668" cy="8570977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0F3879A-CF34-9A41-81E1-A2E7109934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0050" y="1790699"/>
            <a:ext cx="2716679" cy="3378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1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grupo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63F9E-CD59-B947-A81D-BB299F76D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07361" y="525790"/>
            <a:ext cx="4939393" cy="685800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9D32-13DA-6340-BAC4-D473B4CE3B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56" y="3840639"/>
            <a:ext cx="1243445" cy="2404317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6EE07-91DE-D941-9218-3D324B3612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01" y="2088732"/>
            <a:ext cx="1998958" cy="4075330"/>
          </a:xfrm>
          <a:prstGeom prst="rect">
            <a:avLst/>
          </a:prstGeom>
          <a:effectLst/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6B1A755-28F8-844C-A6F2-D3110FD7BB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0861" y="4572000"/>
            <a:ext cx="750277" cy="937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CDA5333-5FC8-2A4F-BA3B-36BB519029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24050" y="2602523"/>
            <a:ext cx="1764972" cy="30753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203A237-B2D1-1E4C-88FE-A275052FE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56300" y="1983643"/>
            <a:ext cx="5236873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3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2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1"/>
          </p:nvPr>
        </p:nvSpPr>
        <p:spPr>
          <a:xfrm>
            <a:off x="1064834" y="1750900"/>
            <a:ext cx="9793666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130000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34565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-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1"/>
          </p:nvPr>
        </p:nvSpPr>
        <p:spPr>
          <a:xfrm>
            <a:off x="596819" y="1601870"/>
            <a:ext cx="10999373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83870" y="68458"/>
            <a:ext cx="11425269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lang="es-ES" altLang="es-ES" sz="3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5" name="2 Marcador de texto"/>
          <p:cNvSpPr>
            <a:spLocks noGrp="1"/>
          </p:cNvSpPr>
          <p:nvPr>
            <p:ph type="body" idx="10"/>
          </p:nvPr>
        </p:nvSpPr>
        <p:spPr>
          <a:xfrm>
            <a:off x="431371" y="798389"/>
            <a:ext cx="10047719" cy="63976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altLang="es-ES" noProof="0" dirty="0">
                <a:sym typeface="Gill Sans" charset="0"/>
              </a:rPr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47889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xar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14400" y="1945004"/>
            <a:ext cx="5181600" cy="4227195"/>
          </a:xfrm>
        </p:spPr>
        <p:txBody>
          <a:bodyPr tIns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0" y="1945004"/>
            <a:ext cx="5181600" cy="4227196"/>
          </a:xfrm>
        </p:spPr>
        <p:txBody>
          <a:bodyPr t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1056513"/>
            <a:ext cx="9144000" cy="888492"/>
          </a:xfrm>
          <a:prstGeom prst="rect">
            <a:avLst/>
          </a:prstGeom>
        </p:spPr>
        <p:txBody>
          <a:bodyPr wrap="square" lIns="0" tIns="0" rIns="0" bIns="0" anchor="t"/>
          <a:lstStyle>
            <a:lvl1pPr>
              <a:lnSpc>
                <a:spcPct val="100000"/>
              </a:lnSpc>
              <a:defRPr sz="30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8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blanco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359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D9FD9376-2B5B-EB40-9E76-42BAB0805CB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95776" y="3429000"/>
            <a:ext cx="7416800" cy="2634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3E006-2F91-DB45-B90A-2D2D8871D4A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9426" y="1881188"/>
            <a:ext cx="381635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BIENVENIDO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3221622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B3D03-16ED-D94B-87E2-83FB1AA28E1F}"/>
              </a:ext>
            </a:extLst>
          </p:cNvPr>
          <p:cNvSpPr/>
          <p:nvPr userDrawn="1"/>
        </p:nvSpPr>
        <p:spPr>
          <a:xfrm>
            <a:off x="262467" y="6079067"/>
            <a:ext cx="11675533" cy="575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22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262B91-861A-224F-923C-612E060240D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9426" y="1881188"/>
            <a:ext cx="381635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BIENVENIDO</a:t>
            </a:r>
            <a:endParaRPr lang="en-US" sz="3600" b="0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6301529-206A-C64C-912A-3330A33C19A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95776" y="3429000"/>
            <a:ext cx="7416800" cy="2634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818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tiva de segur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95216B-3EE0-7A45-8B03-B7223D9B910A}"/>
              </a:ext>
            </a:extLst>
          </p:cNvPr>
          <p:cNvSpPr txBox="1"/>
          <p:nvPr userDrawn="1"/>
        </p:nvSpPr>
        <p:spPr bwMode="auto">
          <a:xfrm>
            <a:off x="371848" y="428842"/>
            <a:ext cx="7524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 hangingPunct="1">
              <a:defRPr/>
            </a:pPr>
            <a:r>
              <a:rPr lang="es-ES" sz="3600" b="0" i="0" dirty="0">
                <a:solidFill>
                  <a:schemeClr val="tx1"/>
                </a:solidFill>
                <a:latin typeface="Arial Regular"/>
                <a:cs typeface="Calibri" pitchFamily="34" charset="0"/>
              </a:rPr>
              <a:t>AVISO</a:t>
            </a:r>
            <a:endParaRPr lang="en-US" sz="3600" b="0" i="0" dirty="0">
              <a:solidFill>
                <a:schemeClr val="tx1"/>
              </a:solidFill>
              <a:latin typeface="Arial Regular"/>
              <a:cs typeface="Calibri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50C4EC-FAD1-0348-9A37-345987AB2065}"/>
              </a:ext>
            </a:extLst>
          </p:cNvPr>
          <p:cNvSpPr/>
          <p:nvPr userDrawn="1"/>
        </p:nvSpPr>
        <p:spPr>
          <a:xfrm>
            <a:off x="9321800" y="101073"/>
            <a:ext cx="2492612" cy="283104"/>
          </a:xfrm>
          <a:prstGeom prst="rect">
            <a:avLst/>
          </a:prstGeom>
          <a:noFill/>
          <a:ln w="127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C6F0857-EF9D-46C0-9495-C60FC2F2A37D}"/>
              </a:ext>
            </a:extLst>
          </p:cNvPr>
          <p:cNvSpPr txBox="1"/>
          <p:nvPr userDrawn="1"/>
        </p:nvSpPr>
        <p:spPr bwMode="auto">
          <a:xfrm>
            <a:off x="3400705" y="1988908"/>
            <a:ext cx="251795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defecto la información que manejamos como empleados es de uso interno, debe mantenerse en el ámbito interno de la empresa salvo que se comparta con proveedores o </a:t>
            </a:r>
            <a:r>
              <a:rPr lang="es-ES" sz="14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previo compromiso de confidencialidad. </a:t>
            </a:r>
            <a:br>
              <a:rPr lang="es-ES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4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BF48C2A-9209-410C-9D8A-F97EA1EE27A5}"/>
              </a:ext>
            </a:extLst>
          </p:cNvPr>
          <p:cNvSpPr txBox="1"/>
          <p:nvPr userDrawn="1"/>
        </p:nvSpPr>
        <p:spPr bwMode="auto">
          <a:xfrm>
            <a:off x="371848" y="1075173"/>
            <a:ext cx="7524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 hangingPunct="1">
              <a:defRPr/>
            </a:pPr>
            <a:r>
              <a:rPr lang="es-ES" altLang="es-ES" sz="16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razones de seguridad y protección de nuestra información corporativa es OBLIGATORIO clasificar los documentos en: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FB6852C-272A-4EA1-9C7D-975358F95FBA}"/>
              </a:ext>
            </a:extLst>
          </p:cNvPr>
          <p:cNvSpPr txBox="1"/>
          <p:nvPr userDrawn="1"/>
        </p:nvSpPr>
        <p:spPr bwMode="auto">
          <a:xfrm>
            <a:off x="6272106" y="1988909"/>
            <a:ext cx="248951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 RESTRINGIDO: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sensible que NO puede ser accesible por toda la empresa, sino sólo por un departamento concreto, un comité o los miembros de un proyecto.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D71997B-5A2B-4F5A-8052-4412879B5676}"/>
              </a:ext>
            </a:extLst>
          </p:cNvPr>
          <p:cNvSpPr txBox="1"/>
          <p:nvPr userDrawn="1"/>
        </p:nvSpPr>
        <p:spPr bwMode="auto">
          <a:xfrm>
            <a:off x="9135194" y="2010816"/>
            <a:ext cx="247257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Tx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 RESERVADO: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muy sensible (estrategia, datos financieros, oportunidades de negocio…) que únicamente es accesible por personas designadas nominalmente.</a:t>
            </a:r>
            <a:endParaRPr lang="en-US" sz="14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D41583D3-51C4-4C91-AD3F-C373237B80F3}"/>
              </a:ext>
            </a:extLst>
          </p:cNvPr>
          <p:cNvSpPr txBox="1"/>
          <p:nvPr userDrawn="1"/>
        </p:nvSpPr>
        <p:spPr bwMode="auto">
          <a:xfrm>
            <a:off x="353063" y="4713316"/>
            <a:ext cx="110979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favor, rellene el uso que considere en el espacio reservado dentro de la presentación como</a:t>
            </a: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“inserte tipo uso seguridad”</a:t>
            </a:r>
            <a:r>
              <a:rPr lang="es-E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ubicado en la parte superior derecha de la diapositiva.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diapositivas deberán de ir clasificadas </a:t>
            </a: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incluida la portada, índices, etc.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054FF8C8-8D92-4A84-89BD-B46756A2B59D}"/>
              </a:ext>
            </a:extLst>
          </p:cNvPr>
          <p:cNvGrpSpPr/>
          <p:nvPr userDrawn="1"/>
        </p:nvGrpSpPr>
        <p:grpSpPr>
          <a:xfrm>
            <a:off x="10814858" y="250209"/>
            <a:ext cx="1133302" cy="4670926"/>
            <a:chOff x="10814858" y="250209"/>
            <a:chExt cx="1133302" cy="4086661"/>
          </a:xfrm>
        </p:grpSpPr>
        <p:cxnSp>
          <p:nvCxnSpPr>
            <p:cNvPr id="24" name="Straight Connector 5">
              <a:extLst>
                <a:ext uri="{FF2B5EF4-FFF2-40B4-BE49-F238E27FC236}">
                  <a16:creationId xmlns:a16="http://schemas.microsoft.com/office/drawing/2014/main" id="{4FB4FF4B-A803-4211-A81B-2595DEBC9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14858" y="4336869"/>
              <a:ext cx="1133302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8">
              <a:extLst>
                <a:ext uri="{FF2B5EF4-FFF2-40B4-BE49-F238E27FC236}">
                  <a16:creationId xmlns:a16="http://schemas.microsoft.com/office/drawing/2014/main" id="{D4E7D5E7-1EF6-4C7F-AE4B-BA88D31B37D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948160" y="250209"/>
              <a:ext cx="0" cy="4086661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2">
              <a:extLst>
                <a:ext uri="{FF2B5EF4-FFF2-40B4-BE49-F238E27FC236}">
                  <a16:creationId xmlns:a16="http://schemas.microsoft.com/office/drawing/2014/main" id="{EF099E16-ADF4-4B4A-A119-E2B7D9569BFA}"/>
                </a:ext>
              </a:extLst>
            </p:cNvPr>
            <p:cNvCxnSpPr/>
            <p:nvPr userDrawn="1"/>
          </p:nvCxnSpPr>
          <p:spPr>
            <a:xfrm>
              <a:off x="11814412" y="250209"/>
              <a:ext cx="133748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3">
            <a:extLst>
              <a:ext uri="{FF2B5EF4-FFF2-40B4-BE49-F238E27FC236}">
                <a16:creationId xmlns:a16="http://schemas.microsoft.com/office/drawing/2014/main" id="{34C66112-8F2A-42FD-B8DF-3CDDBC7EFC19}"/>
              </a:ext>
            </a:extLst>
          </p:cNvPr>
          <p:cNvSpPr/>
          <p:nvPr userDrawn="1"/>
        </p:nvSpPr>
        <p:spPr>
          <a:xfrm>
            <a:off x="479426" y="1869844"/>
            <a:ext cx="2622362" cy="249298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656BA5ED-D18B-4876-A759-0ADB77449FDD}"/>
              </a:ext>
            </a:extLst>
          </p:cNvPr>
          <p:cNvSpPr/>
          <p:nvPr userDrawn="1"/>
        </p:nvSpPr>
        <p:spPr>
          <a:xfrm>
            <a:off x="3350827" y="1869844"/>
            <a:ext cx="2622362" cy="249299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5B2A6CDF-B294-422E-9BCE-809EF2B2E204}"/>
              </a:ext>
            </a:extLst>
          </p:cNvPr>
          <p:cNvSpPr/>
          <p:nvPr userDrawn="1"/>
        </p:nvSpPr>
        <p:spPr>
          <a:xfrm>
            <a:off x="6222228" y="1869842"/>
            <a:ext cx="2622362" cy="249299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E4541505-C6E0-4A18-B2D8-81C2047D106F}"/>
              </a:ext>
            </a:extLst>
          </p:cNvPr>
          <p:cNvSpPr/>
          <p:nvPr userDrawn="1"/>
        </p:nvSpPr>
        <p:spPr>
          <a:xfrm>
            <a:off x="9085194" y="1869843"/>
            <a:ext cx="2622362" cy="249298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D4F1A458-F0FB-42C7-98D9-894064B2DB4A}"/>
              </a:ext>
            </a:extLst>
          </p:cNvPr>
          <p:cNvSpPr txBox="1"/>
          <p:nvPr userDrawn="1"/>
        </p:nvSpPr>
        <p:spPr bwMode="auto">
          <a:xfrm>
            <a:off x="541129" y="1988908"/>
            <a:ext cx="251795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PÚBLICO: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cuya divulgación no afecte a la empresa en términos de pérdida de imagen.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s-ES" sz="14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071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FF84-451D-AC45-96ED-442A8FC48561}"/>
              </a:ext>
            </a:extLst>
          </p:cNvPr>
          <p:cNvSpPr/>
          <p:nvPr userDrawn="1"/>
        </p:nvSpPr>
        <p:spPr>
          <a:xfrm>
            <a:off x="364067" y="6096000"/>
            <a:ext cx="11557000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1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111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/>
          <p:cNvSpPr>
            <a:spLocks noGrp="1"/>
          </p:cNvSpPr>
          <p:nvPr>
            <p:ph sz="half" idx="11"/>
          </p:nvPr>
        </p:nvSpPr>
        <p:spPr>
          <a:xfrm>
            <a:off x="431371" y="1563546"/>
            <a:ext cx="2661453" cy="43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Normal" charset="0"/>
                <a:ea typeface="Arial Normal" charset="0"/>
                <a:cs typeface="Arial Norm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 b="0" i="0" baseline="0">
                <a:solidFill>
                  <a:schemeClr val="tx1"/>
                </a:solidFill>
                <a:latin typeface="Arial Normal" charset="0"/>
                <a:ea typeface="Arial Normal" charset="0"/>
                <a:cs typeface="Arial Norm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0DC4E46-CDB6-4BBC-885A-4CA6311D3A8B}"/>
              </a:ext>
            </a:extLst>
          </p:cNvPr>
          <p:cNvSpPr>
            <a:spLocks/>
          </p:cNvSpPr>
          <p:nvPr userDrawn="1"/>
        </p:nvSpPr>
        <p:spPr bwMode="auto">
          <a:xfrm>
            <a:off x="11442723" y="6440273"/>
            <a:ext cx="269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2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D1A41F2-A4CD-4A05-A8AC-A353C4BE3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08" y="6139037"/>
            <a:ext cx="1358538" cy="5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630D9-70AB-0743-A88A-23264922C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2CC93A-C0BA-6742-911A-E7225C8F17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sz="half" idx="11"/>
          </p:nvPr>
        </p:nvSpPr>
        <p:spPr>
          <a:xfrm>
            <a:off x="431371" y="1563546"/>
            <a:ext cx="11455829" cy="43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 b="0" i="0" baseline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79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431371" y="1952099"/>
            <a:ext cx="11299075" cy="295380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000" b="0" i="0" kern="1200" spc="-100" baseline="0" dirty="0" smtClean="0">
                <a:solidFill>
                  <a:schemeClr val="tx1"/>
                </a:solidFill>
                <a:latin typeface="Arial Regular"/>
                <a:ea typeface="MS PGothic" pitchFamily="34" charset="-128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24786-A916-244A-80D8-46430D6887B5}"/>
              </a:ext>
            </a:extLst>
          </p:cNvPr>
          <p:cNvSpPr/>
          <p:nvPr userDrawn="1"/>
        </p:nvSpPr>
        <p:spPr>
          <a:xfrm>
            <a:off x="5952067" y="6316133"/>
            <a:ext cx="287866" cy="270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3C086E-1BEC-2842-A7BB-A56D0E4A7608}"/>
              </a:ext>
            </a:extLst>
          </p:cNvPr>
          <p:cNvSpPr/>
          <p:nvPr userDrawn="1"/>
        </p:nvSpPr>
        <p:spPr>
          <a:xfrm>
            <a:off x="237067" y="6121400"/>
            <a:ext cx="11650133" cy="59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788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arado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431371" y="1952099"/>
            <a:ext cx="11299075" cy="295380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000" b="0" i="0" kern="1200" spc="-100" baseline="0" dirty="0" smtClean="0">
                <a:solidFill>
                  <a:schemeClr val="tx1"/>
                </a:solidFill>
                <a:latin typeface="Arial Regular"/>
                <a:ea typeface="MS PGothic" pitchFamily="34" charset="-128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F4806-C4FF-4C48-9139-3F48E0C62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C819CB6-C526-524D-8458-F5D3B90964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8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.emf"/><Relationship Id="rId4" Type="http://schemas.openxmlformats.org/officeDocument/2006/relationships/image" Target="../media/image1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837" r:id="rId2"/>
    <p:sldLayoutId id="2147483724" r:id="rId3"/>
    <p:sldLayoutId id="2147483848" r:id="rId4"/>
    <p:sldLayoutId id="2147483856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683" userDrawn="1">
          <p15:clr>
            <a:srgbClr val="A4A3A4"/>
          </p15:clr>
        </p15:guide>
        <p15:guide id="6" pos="4974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13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B9F966-D912-1049-AD74-80687A932D2D}"/>
              </a:ext>
            </a:extLst>
          </p:cNvPr>
          <p:cNvSpPr>
            <a:spLocks/>
          </p:cNvSpPr>
          <p:nvPr userDrawn="1"/>
        </p:nvSpPr>
        <p:spPr bwMode="auto">
          <a:xfrm>
            <a:off x="6008636" y="6355348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algn="ctr" eaLnBrk="1" hangingPunct="1">
                <a:defRPr/>
              </a:pPr>
              <a:t>‹#›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7D0C76C-B1C3-6449-B0DC-8310840EFE09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02DC9-4122-EE4F-A3A1-6794B3DDDFB6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703" r:id="rId2"/>
    <p:sldLayoutId id="2147483709" r:id="rId3"/>
    <p:sldLayoutId id="2147483765" r:id="rId4"/>
    <p:sldLayoutId id="2147483753" r:id="rId5"/>
    <p:sldLayoutId id="2147483796" r:id="rId6"/>
    <p:sldLayoutId id="2147483793" r:id="rId7"/>
    <p:sldLayoutId id="2147483795" r:id="rId8"/>
    <p:sldLayoutId id="2147483794" r:id="rId9"/>
    <p:sldLayoutId id="2147483760" r:id="rId10"/>
    <p:sldLayoutId id="2147483754" r:id="rId11"/>
    <p:sldLayoutId id="2147483816" r:id="rId12"/>
    <p:sldLayoutId id="2147483817" r:id="rId13"/>
    <p:sldLayoutId id="2147483818" r:id="rId14"/>
    <p:sldLayoutId id="2147483786" r:id="rId15"/>
    <p:sldLayoutId id="2147483787" r:id="rId16"/>
    <p:sldLayoutId id="2147483788" r:id="rId17"/>
    <p:sldLayoutId id="2147483789" r:id="rId18"/>
    <p:sldLayoutId id="2147483782" r:id="rId19"/>
    <p:sldLayoutId id="2147483783" r:id="rId20"/>
    <p:sldLayoutId id="2147483784" r:id="rId21"/>
    <p:sldLayoutId id="2147483785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791" r:id="rId33"/>
    <p:sldLayoutId id="2147483792" r:id="rId34"/>
    <p:sldLayoutId id="2147483790" r:id="rId35"/>
    <p:sldLayoutId id="2147483819" r:id="rId36"/>
    <p:sldLayoutId id="2147483820" r:id="rId37"/>
    <p:sldLayoutId id="2147483821" r:id="rId38"/>
    <p:sldLayoutId id="2147483822" r:id="rId39"/>
    <p:sldLayoutId id="2147483823" r:id="rId40"/>
    <p:sldLayoutId id="2147483824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40" r:id="rId48"/>
    <p:sldLayoutId id="2147483841" r:id="rId49"/>
    <p:sldLayoutId id="2147483858" r:id="rId50"/>
    <p:sldLayoutId id="2147483859" r:id="rId5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706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135" userDrawn="1">
          <p15:clr>
            <a:srgbClr val="A4A3A4"/>
          </p15:clr>
        </p15:guide>
        <p15:guide id="10" pos="4974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B5357-048A-3B42-B799-04DA5FA193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231" y="6297383"/>
            <a:ext cx="964800" cy="21607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FFE8FC85-B938-CE4F-86A4-A8DD44DEAEA9}"/>
              </a:ext>
            </a:extLst>
          </p:cNvPr>
          <p:cNvSpPr txBox="1">
            <a:spLocks/>
          </p:cNvSpPr>
          <p:nvPr userDrawn="1"/>
        </p:nvSpPr>
        <p:spPr>
          <a:xfrm>
            <a:off x="4295775" y="3429000"/>
            <a:ext cx="6527117" cy="2555875"/>
          </a:xfrm>
          <a:prstGeom prst="rect">
            <a:avLst/>
          </a:prstGeom>
        </p:spPr>
        <p:txBody>
          <a:bodyPr numCol="1"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endParaRPr lang="en-US" sz="1800" b="0" i="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35698-B68C-7143-A581-8F5E6ACC26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2660" y="6265636"/>
            <a:ext cx="9144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51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A4A3A4"/>
          </p15:clr>
        </p15:guide>
        <p15:guide id="2" pos="7378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pos="270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135">
          <p15:clr>
            <a:srgbClr val="A4A3A4"/>
          </p15:clr>
        </p15:guide>
        <p15:guide id="10" pos="4974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BF77C-56C0-0C4E-9149-BEFC6D5331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5394" y="6280384"/>
            <a:ext cx="914400" cy="25146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0AF2CFC-AF33-F14B-9D68-7F99AC48CE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56" y="6309666"/>
            <a:ext cx="963904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52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A4A3A4"/>
          </p15:clr>
        </p15:guide>
        <p15:guide id="2" pos="7378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pos="270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135">
          <p15:clr>
            <a:srgbClr val="A4A3A4"/>
          </p15:clr>
        </p15:guide>
        <p15:guide id="10" pos="4974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667" y="2997200"/>
            <a:ext cx="31326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1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54" r:id="rId2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aai.org/Symposia/Fall/fss19symposia.php#fs07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tiff"/><Relationship Id="rId11" Type="http://schemas.openxmlformats.org/officeDocument/2006/relationships/image" Target="../media/image32.png"/><Relationship Id="rId5" Type="http://schemas.openxmlformats.org/officeDocument/2006/relationships/image" Target="../media/image26.tif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11" Type="http://schemas.openxmlformats.org/officeDocument/2006/relationships/hyperlink" Target="https://www.theguardian.com/uk-news/2018/may/02/cambridge-analytica-closing-down-after-facebook-row-reports-say" TargetMode="External"/><Relationship Id="rId5" Type="http://schemas.openxmlformats.org/officeDocument/2006/relationships/hyperlink" Target="http://translate.google.com/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https://www.mckinsey.com/mgi/overview/2017-in-review/automation-and-the-future-of-work/jobs-lost-jobs-gained-workforce-transitions-in-a-time-of-autom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hyperlink" Target="https://www.telefonica.com/es/web/negocio-responsable/nuestros-compromisos/principios-ia" TargetMode="External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www.telefonica.com/documents/364672/0/infografia-IA/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www.telefonica.com/documents/23283/143948075/ndp-principios-inteligencia-artificial.pdf/55bd27fe-1252-6780-f071-daf37ea2da6b?version=1.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ai-hr.cyber.harvard.edu/primp-viz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i-hr.cyber.harvard.edu/images/primp-viz.pdf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B79DF6-1061-1D4D-82C3-6C2CA1CCDC18}"/>
              </a:ext>
            </a:extLst>
          </p:cNvPr>
          <p:cNvGrpSpPr/>
          <p:nvPr/>
        </p:nvGrpSpPr>
        <p:grpSpPr>
          <a:xfrm>
            <a:off x="1" y="4003840"/>
            <a:ext cx="12191999" cy="2854160"/>
            <a:chOff x="1" y="4003840"/>
            <a:chExt cx="12191999" cy="2854160"/>
          </a:xfrm>
          <a:solidFill>
            <a:srgbClr val="E8B9E3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F84FD0-14A5-4447-83EC-A591169C6AA4}"/>
                </a:ext>
              </a:extLst>
            </p:cNvPr>
            <p:cNvSpPr/>
            <p:nvPr/>
          </p:nvSpPr>
          <p:spPr>
            <a:xfrm>
              <a:off x="1" y="4003840"/>
              <a:ext cx="12191999" cy="2854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17" name="Marcador de contenido 3">
              <a:extLst>
                <a:ext uri="{FF2B5EF4-FFF2-40B4-BE49-F238E27FC236}">
                  <a16:creationId xmlns:a16="http://schemas.microsoft.com/office/drawing/2014/main" id="{1464CFD0-8B93-BA4A-87C6-2F6E79BD9F89}"/>
                </a:ext>
              </a:extLst>
            </p:cNvPr>
            <p:cNvSpPr txBox="1">
              <a:spLocks/>
            </p:cNvSpPr>
            <p:nvPr/>
          </p:nvSpPr>
          <p:spPr>
            <a:xfrm>
              <a:off x="364133" y="4286228"/>
              <a:ext cx="7532092" cy="1428772"/>
            </a:xfrm>
            <a:prstGeom prst="rect">
              <a:avLst/>
            </a:prstGeom>
            <a:grpFill/>
          </p:spPr>
          <p:txBody>
            <a:bodyPr lIns="121917" tIns="60958" rIns="121917" bIns="60958"/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  <a:defRPr lang="es-ES" altLang="es-ES" sz="2000" b="0" i="0" kern="1200" spc="-10" baseline="0" dirty="0" smtClean="0">
                  <a:solidFill>
                    <a:schemeClr val="bg1"/>
                  </a:solidFill>
                  <a:latin typeface="Telefonica" pitchFamily="2" charset="77"/>
                  <a:ea typeface="Telefonica" pitchFamily="2" charset="77"/>
                  <a:cs typeface="Arial" charset="0"/>
                  <a:sym typeface="Gill Sans" charset="0"/>
                </a:defRPr>
              </a:lvl1pPr>
              <a:lvl2pPr marL="1066773" indent="-457189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2pPr>
              <a:lvl3pPr marL="1676358" indent="-457189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panose="05000000000000000000" pitchFamily="2" charset="2"/>
                <a:buChar char="§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3pPr>
              <a:lvl4pPr marL="2133547" indent="-30479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Arial" pitchFamily="34" charset="0"/>
                <a:buChar char="–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4pPr>
              <a:lvl5pPr marL="2743131" indent="-30479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 sz="2700" kern="120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1" hangingPunct="1">
                <a:defRPr/>
              </a:pPr>
              <a:r>
                <a:rPr lang="en-GB" dirty="0" err="1">
                  <a:solidFill>
                    <a:schemeClr val="tx1"/>
                  </a:solidFill>
                  <a:latin typeface="Arial Regular"/>
                </a:rPr>
                <a:t>Dr.</a:t>
              </a:r>
              <a:r>
                <a:rPr lang="en-GB" dirty="0">
                  <a:solidFill>
                    <a:schemeClr val="tx1"/>
                  </a:solidFill>
                  <a:latin typeface="Arial Regular"/>
                </a:rPr>
                <a:t> Richard Benjamins</a:t>
              </a:r>
            </a:p>
            <a:p>
              <a:pPr defTabSz="914400" eaLnBrk="1" hangingPunct="1">
                <a:defRPr/>
              </a:pPr>
              <a:r>
                <a:rPr lang="en-GB" dirty="0">
                  <a:solidFill>
                    <a:schemeClr val="tx1"/>
                  </a:solidFill>
                  <a:latin typeface="Arial Regular"/>
                </a:rPr>
                <a:t>Chief AI &amp; Data Strategist, Telefonica</a:t>
              </a:r>
            </a:p>
            <a:p>
              <a:pPr defTabSz="914400" eaLnBrk="1" hangingPunct="1">
                <a:defRPr/>
              </a:pPr>
              <a:r>
                <a:rPr lang="en-GB" dirty="0">
                  <a:solidFill>
                    <a:schemeClr val="tx1"/>
                  </a:solidFill>
                  <a:latin typeface="Arial Regular"/>
                </a:rPr>
                <a:t>@vrbenjamins</a:t>
              </a:r>
            </a:p>
          </p:txBody>
        </p:sp>
        <p:sp>
          <p:nvSpPr>
            <p:cNvPr id="18" name="Marcador de contenido 3">
              <a:extLst>
                <a:ext uri="{FF2B5EF4-FFF2-40B4-BE49-F238E27FC236}">
                  <a16:creationId xmlns:a16="http://schemas.microsoft.com/office/drawing/2014/main" id="{2CCBE494-4365-D045-A821-9E48A0CB44DD}"/>
                </a:ext>
              </a:extLst>
            </p:cNvPr>
            <p:cNvSpPr txBox="1">
              <a:spLocks/>
            </p:cNvSpPr>
            <p:nvPr/>
          </p:nvSpPr>
          <p:spPr>
            <a:xfrm>
              <a:off x="364132" y="6088055"/>
              <a:ext cx="4055467" cy="587829"/>
            </a:xfrm>
            <a:prstGeom prst="rect">
              <a:avLst/>
            </a:prstGeom>
            <a:grpFill/>
          </p:spPr>
          <p:txBody>
            <a:bodyPr lIns="121917" tIns="60958" rIns="121917" bIns="60958"/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  <a:defRPr lang="es-ES" altLang="es-ES" sz="1800" b="0" i="0" kern="1200" spc="-10" baseline="0" dirty="0" smtClean="0">
                  <a:solidFill>
                    <a:schemeClr val="bg1"/>
                  </a:solidFill>
                  <a:latin typeface="Telefonica ExtraLight" charset="0"/>
                  <a:ea typeface="Telefonica ExtraLight" charset="0"/>
                  <a:cs typeface="Telefonica ExtraLight" charset="0"/>
                  <a:sym typeface="Gill Sans" charset="0"/>
                </a:defRPr>
              </a:lvl1pPr>
              <a:lvl2pPr marL="1066773" indent="-457189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2pPr>
              <a:lvl3pPr marL="1676358" indent="-457189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panose="05000000000000000000" pitchFamily="2" charset="2"/>
                <a:buChar char="§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3pPr>
              <a:lvl4pPr marL="2133547" indent="-30479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Arial" pitchFamily="34" charset="0"/>
                <a:buChar char="–"/>
                <a:defRPr lang="es-ES" altLang="es-ES" sz="1900" b="0" kern="1200" baseline="0" dirty="0" smtClean="0">
                  <a:solidFill>
                    <a:schemeClr val="bg1"/>
                  </a:solidFill>
                  <a:latin typeface="Telefonica ExtraLight"/>
                  <a:ea typeface="MS PGothic" pitchFamily="34" charset="-128"/>
                  <a:cs typeface="Telefonica ExtraLight"/>
                  <a:sym typeface="Gill Sans" charset="0"/>
                </a:defRPr>
              </a:lvl4pPr>
              <a:lvl5pPr marL="2743131" indent="-30479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 sz="2700" kern="120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es-ES" sz="1200" dirty="0">
                  <a:solidFill>
                    <a:schemeClr val="tx1"/>
                  </a:solidFill>
                  <a:latin typeface="Arial Regular"/>
                  <a:ea typeface="Arial" charset="0"/>
                  <a:cs typeface="Arial" charset="0"/>
                </a:rPr>
                <a:t>Sept  2020</a:t>
              </a:r>
            </a:p>
          </p:txBody>
        </p:sp>
      </p:grpSp>
      <p:sp>
        <p:nvSpPr>
          <p:cNvPr id="48" name="Marcador de contenido 1">
            <a:extLst>
              <a:ext uri="{FF2B5EF4-FFF2-40B4-BE49-F238E27FC236}">
                <a16:creationId xmlns:a16="http://schemas.microsoft.com/office/drawing/2014/main" id="{03B29318-5BFD-3F4B-875B-2662B2393B6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64133" y="1707054"/>
            <a:ext cx="7305909" cy="19237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s-ES" sz="4000" dirty="0"/>
              <a:t>Responsible (use of) AI by design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56F122-526C-444A-B402-AC8D4641D23A}"/>
              </a:ext>
            </a:extLst>
          </p:cNvPr>
          <p:cNvGrpSpPr/>
          <p:nvPr/>
        </p:nvGrpSpPr>
        <p:grpSpPr>
          <a:xfrm>
            <a:off x="-968188" y="-3313"/>
            <a:ext cx="524435" cy="6861313"/>
            <a:chOff x="-968188" y="-255820"/>
            <a:chExt cx="591670" cy="77409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E0EC07-A99C-BB4F-9C6C-1C97B017F80F}"/>
                </a:ext>
              </a:extLst>
            </p:cNvPr>
            <p:cNvSpPr/>
            <p:nvPr/>
          </p:nvSpPr>
          <p:spPr>
            <a:xfrm>
              <a:off x="-968188" y="551004"/>
              <a:ext cx="591670" cy="5647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416699-6FC6-3C4C-83C0-5736D8F499CD}"/>
                </a:ext>
              </a:extLst>
            </p:cNvPr>
            <p:cNvSpPr/>
            <p:nvPr/>
          </p:nvSpPr>
          <p:spPr>
            <a:xfrm>
              <a:off x="-968188" y="1357828"/>
              <a:ext cx="591670" cy="5647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66B946-7712-AE40-9600-64F09C149C43}"/>
                </a:ext>
              </a:extLst>
            </p:cNvPr>
            <p:cNvSpPr/>
            <p:nvPr/>
          </p:nvSpPr>
          <p:spPr>
            <a:xfrm>
              <a:off x="-968188" y="2183139"/>
              <a:ext cx="591670" cy="5647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EF02A6-C23D-FF44-B9BA-8BD7AE1F9C60}"/>
                </a:ext>
              </a:extLst>
            </p:cNvPr>
            <p:cNvSpPr/>
            <p:nvPr/>
          </p:nvSpPr>
          <p:spPr>
            <a:xfrm>
              <a:off x="-968188" y="3008450"/>
              <a:ext cx="591670" cy="5647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2F327C-EEDC-8C41-A107-A0F3DD69BB92}"/>
                </a:ext>
              </a:extLst>
            </p:cNvPr>
            <p:cNvSpPr/>
            <p:nvPr/>
          </p:nvSpPr>
          <p:spPr>
            <a:xfrm>
              <a:off x="-968188" y="4554844"/>
              <a:ext cx="591670" cy="564776"/>
            </a:xfrm>
            <a:prstGeom prst="rect">
              <a:avLst/>
            </a:prstGeom>
            <a:solidFill>
              <a:srgbClr val="B2F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5792B58-AD9C-E041-BA0E-DA1195D52165}"/>
                </a:ext>
              </a:extLst>
            </p:cNvPr>
            <p:cNvSpPr/>
            <p:nvPr/>
          </p:nvSpPr>
          <p:spPr>
            <a:xfrm>
              <a:off x="-968188" y="5328041"/>
              <a:ext cx="591670" cy="564776"/>
            </a:xfrm>
            <a:prstGeom prst="rect">
              <a:avLst/>
            </a:prstGeom>
            <a:solidFill>
              <a:srgbClr val="E7B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4E002B7-F796-624C-9D59-51ABC9BC511A}"/>
                </a:ext>
              </a:extLst>
            </p:cNvPr>
            <p:cNvSpPr/>
            <p:nvPr/>
          </p:nvSpPr>
          <p:spPr>
            <a:xfrm>
              <a:off x="-968188" y="6101238"/>
              <a:ext cx="591670" cy="564776"/>
            </a:xfrm>
            <a:prstGeom prst="rect">
              <a:avLst/>
            </a:prstGeom>
            <a:solidFill>
              <a:srgbClr val="FED7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570AD04-D5E9-7B43-A7B3-8220F0C0BA67}"/>
                </a:ext>
              </a:extLst>
            </p:cNvPr>
            <p:cNvSpPr/>
            <p:nvPr/>
          </p:nvSpPr>
          <p:spPr>
            <a:xfrm>
              <a:off x="-968188" y="6920365"/>
              <a:ext cx="591670" cy="564776"/>
            </a:xfrm>
            <a:prstGeom prst="rect">
              <a:avLst/>
            </a:prstGeom>
            <a:solidFill>
              <a:srgbClr val="FEFD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AEC304-593E-B046-929F-93D89FAAD395}"/>
                </a:ext>
              </a:extLst>
            </p:cNvPr>
            <p:cNvSpPr/>
            <p:nvPr/>
          </p:nvSpPr>
          <p:spPr>
            <a:xfrm>
              <a:off x="-968188" y="-255820"/>
              <a:ext cx="591670" cy="564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D49EAF-154F-4B4F-BFD3-17C70F8B6D9D}"/>
                </a:ext>
              </a:extLst>
            </p:cNvPr>
            <p:cNvSpPr/>
            <p:nvPr/>
          </p:nvSpPr>
          <p:spPr>
            <a:xfrm>
              <a:off x="-968188" y="3781647"/>
              <a:ext cx="591670" cy="5647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egular"/>
              </a:endParaRPr>
            </a:p>
          </p:txBody>
        </p:sp>
      </p:grp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71BA3C30-E291-864F-B38F-A2255658ADDE}"/>
              </a:ext>
            </a:extLst>
          </p:cNvPr>
          <p:cNvSpPr txBox="1">
            <a:spLocks/>
          </p:cNvSpPr>
          <p:nvPr/>
        </p:nvSpPr>
        <p:spPr>
          <a:xfrm>
            <a:off x="8027380" y="101073"/>
            <a:ext cx="3837593" cy="28310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1200" b="0" i="0" kern="1200" spc="-10" baseline="0" dirty="0" smtClean="0">
                <a:solidFill>
                  <a:schemeClr val="bg1"/>
                </a:solidFill>
                <a:latin typeface="Telefonica" pitchFamily="2" charset="77"/>
                <a:ea typeface="Telefonica" pitchFamily="2" charset="77"/>
                <a:cs typeface="Arial" charset="0"/>
                <a:sym typeface="Gill Sans" charset="0"/>
              </a:defRPr>
            </a:lvl1pPr>
            <a:lvl2pPr marL="1066773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Char char="–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7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>
                <a:solidFill>
                  <a:schemeClr val="tx1"/>
                </a:solidFill>
                <a:latin typeface="Arial Regular"/>
              </a:rPr>
              <a:t>USO INTERNO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22E15FBE-9DBA-4941-B397-C9C5FF6A93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30" y="6308783"/>
            <a:ext cx="963311" cy="216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549710-7B61-CC4C-9064-50C862403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3" name="Picture Placeholder 11">
            <a:extLst>
              <a:ext uri="{FF2B5EF4-FFF2-40B4-BE49-F238E27FC236}">
                <a16:creationId xmlns:a16="http://schemas.microsoft.com/office/drawing/2014/main" id="{6DC0284B-F359-9348-9677-5840A13C2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602" y="4483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737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39802C-C81D-3944-818F-7FCE0649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258" y="1723015"/>
            <a:ext cx="3302000" cy="329081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>
                <a:ea typeface="MS PGothic" panose="020B0600070205080204" pitchFamily="34" charset="-128"/>
                <a:cs typeface="Arial" panose="020B0604020202020204" pitchFamily="34" charset="0"/>
              </a:rPr>
              <a:t>Companies </a:t>
            </a:r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are overwhelmed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4471D-7B6F-BB4F-AF5E-8346BF16FBAC}"/>
              </a:ext>
            </a:extLst>
          </p:cNvPr>
          <p:cNvSpPr txBox="1"/>
          <p:nvPr/>
        </p:nvSpPr>
        <p:spPr>
          <a:xfrm>
            <a:off x="549586" y="140374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77D7D-D148-1248-9AF6-C8616054CD28}"/>
              </a:ext>
            </a:extLst>
          </p:cNvPr>
          <p:cNvSpPr txBox="1"/>
          <p:nvPr/>
        </p:nvSpPr>
        <p:spPr>
          <a:xfrm>
            <a:off x="3131287" y="167860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rights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A5D-FDD9-9549-9BD5-9BD0B429FB1C}"/>
              </a:ext>
            </a:extLst>
          </p:cNvPr>
          <p:cNvSpPr txBox="1"/>
          <p:nvPr/>
        </p:nvSpPr>
        <p:spPr>
          <a:xfrm>
            <a:off x="661155" y="2782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agency (control)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AD18-0CCC-4645-AB7C-E8A5BFFE4166}"/>
              </a:ext>
            </a:extLst>
          </p:cNvPr>
          <p:cNvSpPr txBox="1"/>
          <p:nvPr/>
        </p:nvSpPr>
        <p:spPr>
          <a:xfrm>
            <a:off x="3117408" y="503432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Fairness &amp; </a:t>
            </a:r>
          </a:p>
          <a:p>
            <a:r>
              <a:rPr lang="en-GB" dirty="0"/>
              <a:t>non-discrimination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76160-BD70-EA49-A94E-685EF5E68FC3}"/>
              </a:ext>
            </a:extLst>
          </p:cNvPr>
          <p:cNvSpPr txBox="1"/>
          <p:nvPr/>
        </p:nvSpPr>
        <p:spPr>
          <a:xfrm>
            <a:off x="8578734" y="2241040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Transparency &amp; explainability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30291-AFB5-7E46-A88B-00831EA108D1}"/>
              </a:ext>
            </a:extLst>
          </p:cNvPr>
          <p:cNvSpPr txBox="1"/>
          <p:nvPr/>
        </p:nvSpPr>
        <p:spPr>
          <a:xfrm>
            <a:off x="549586" y="458941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Robustness &amp;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42D7A-5554-9745-9B3A-A3B3BD61878D}"/>
              </a:ext>
            </a:extLst>
          </p:cNvPr>
          <p:cNvSpPr txBox="1"/>
          <p:nvPr/>
        </p:nvSpPr>
        <p:spPr>
          <a:xfrm>
            <a:off x="549586" y="379674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Privacy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D8768-CE1C-4D4C-9B88-C279E23230BE}"/>
              </a:ext>
            </a:extLst>
          </p:cNvPr>
          <p:cNvSpPr txBox="1"/>
          <p:nvPr/>
        </p:nvSpPr>
        <p:spPr>
          <a:xfrm>
            <a:off x="6772977" y="187623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ACB78-D969-3A4C-8813-FF8E0583E669}"/>
              </a:ext>
            </a:extLst>
          </p:cNvPr>
          <p:cNvSpPr txBox="1"/>
          <p:nvPr/>
        </p:nvSpPr>
        <p:spPr>
          <a:xfrm>
            <a:off x="2235542" y="36861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F3A4E-E85C-B64C-B1A9-F2FD4E2D9304}"/>
              </a:ext>
            </a:extLst>
          </p:cNvPr>
          <p:cNvSpPr txBox="1"/>
          <p:nvPr/>
        </p:nvSpPr>
        <p:spPr>
          <a:xfrm>
            <a:off x="6929155" y="407757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governance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BFDB8-1842-2545-991F-762A533C8123}"/>
              </a:ext>
            </a:extLst>
          </p:cNvPr>
          <p:cNvSpPr txBox="1"/>
          <p:nvPr/>
        </p:nvSpPr>
        <p:spPr>
          <a:xfrm>
            <a:off x="7342882" y="2682295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Societal &amp; environmental well-being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C18D2-858B-134F-A801-D56C0D0D44E3}"/>
              </a:ext>
            </a:extLst>
          </p:cNvPr>
          <p:cNvSpPr txBox="1"/>
          <p:nvPr/>
        </p:nvSpPr>
        <p:spPr>
          <a:xfrm>
            <a:off x="8546671" y="4960887"/>
            <a:ext cx="26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Liability of self-learning autonomous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A3971-0B3E-894A-A279-0170254A971C}"/>
              </a:ext>
            </a:extLst>
          </p:cNvPr>
          <p:cNvSpPr txBox="1"/>
          <p:nvPr/>
        </p:nvSpPr>
        <p:spPr>
          <a:xfrm>
            <a:off x="8965096" y="125915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Future of 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EB5F7-146D-EF4D-A0D3-7C3243053C1F}"/>
              </a:ext>
            </a:extLst>
          </p:cNvPr>
          <p:cNvSpPr txBox="1"/>
          <p:nvPr/>
        </p:nvSpPr>
        <p:spPr>
          <a:xfrm>
            <a:off x="9262639" y="352358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Relation people-robots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DF131-544F-EF43-84C1-98DB13DAD3EC}"/>
              </a:ext>
            </a:extLst>
          </p:cNvPr>
          <p:cNvSpPr txBox="1"/>
          <p:nvPr/>
        </p:nvSpPr>
        <p:spPr>
          <a:xfrm>
            <a:off x="7205640" y="574791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Concentration of power &amp; wealth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B25BB-33FB-3046-9215-853028575C33}"/>
              </a:ext>
            </a:extLst>
          </p:cNvPr>
          <p:cNvSpPr txBox="1"/>
          <p:nvPr/>
        </p:nvSpPr>
        <p:spPr>
          <a:xfrm>
            <a:off x="1135643" y="540348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Malicious uses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CD151-3A4E-AF47-85A6-EF81F8E0A729}"/>
              </a:ext>
            </a:extLst>
          </p:cNvPr>
          <p:cNvSpPr txBox="1"/>
          <p:nvPr/>
        </p:nvSpPr>
        <p:spPr>
          <a:xfrm>
            <a:off x="5305909" y="594141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Fake news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FF2A97-D811-A84E-8F7C-A787C450DA82}"/>
              </a:ext>
            </a:extLst>
          </p:cNvPr>
          <p:cNvSpPr txBox="1"/>
          <p:nvPr/>
        </p:nvSpPr>
        <p:spPr>
          <a:xfrm>
            <a:off x="5883965" y="874643"/>
            <a:ext cx="40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Lethal Autonomous Weapon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0571-F889-BA44-AB6A-535B1455CDF0}"/>
              </a:ext>
            </a:extLst>
          </p:cNvPr>
          <p:cNvSpPr txBox="1"/>
          <p:nvPr/>
        </p:nvSpPr>
        <p:spPr>
          <a:xfrm>
            <a:off x="3597965" y="612250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 for Good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D62FC7-433A-3C41-85A1-7D29AD2F4FC4}"/>
              </a:ext>
            </a:extLst>
          </p:cNvPr>
          <p:cNvSpPr txBox="1"/>
          <p:nvPr/>
        </p:nvSpPr>
        <p:spPr>
          <a:xfrm>
            <a:off x="9639946" y="415354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en-GB"/>
              <a:t>Super intelligence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32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E411500-529F-6841-AF03-EC926417D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868" y="2244946"/>
            <a:ext cx="3126653" cy="291435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Divide and conquer - 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4471D-7B6F-BB4F-AF5E-8346BF16FBAC}"/>
              </a:ext>
            </a:extLst>
          </p:cNvPr>
          <p:cNvSpPr txBox="1"/>
          <p:nvPr/>
        </p:nvSpPr>
        <p:spPr>
          <a:xfrm>
            <a:off x="549586" y="140374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77D7D-D148-1248-9AF6-C8616054CD28}"/>
              </a:ext>
            </a:extLst>
          </p:cNvPr>
          <p:cNvSpPr txBox="1"/>
          <p:nvPr/>
        </p:nvSpPr>
        <p:spPr>
          <a:xfrm>
            <a:off x="3131287" y="167860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rights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A5D-FDD9-9549-9BD5-9BD0B429FB1C}"/>
              </a:ext>
            </a:extLst>
          </p:cNvPr>
          <p:cNvSpPr txBox="1"/>
          <p:nvPr/>
        </p:nvSpPr>
        <p:spPr>
          <a:xfrm>
            <a:off x="539863" y="299436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agency (control)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AD18-0CCC-4645-AB7C-E8A5BFFE4166}"/>
              </a:ext>
            </a:extLst>
          </p:cNvPr>
          <p:cNvSpPr txBox="1"/>
          <p:nvPr/>
        </p:nvSpPr>
        <p:spPr>
          <a:xfrm>
            <a:off x="3117408" y="503432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Fairness &amp; </a:t>
            </a:r>
          </a:p>
          <a:p>
            <a:r>
              <a:rPr lang="en-GB" dirty="0"/>
              <a:t>non-discrimination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76160-BD70-EA49-A94E-685EF5E68FC3}"/>
              </a:ext>
            </a:extLst>
          </p:cNvPr>
          <p:cNvSpPr txBox="1"/>
          <p:nvPr/>
        </p:nvSpPr>
        <p:spPr>
          <a:xfrm>
            <a:off x="1381970" y="2539142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Transparency &amp; explainability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30291-AFB5-7E46-A88B-00831EA108D1}"/>
              </a:ext>
            </a:extLst>
          </p:cNvPr>
          <p:cNvSpPr txBox="1"/>
          <p:nvPr/>
        </p:nvSpPr>
        <p:spPr>
          <a:xfrm>
            <a:off x="549586" y="458941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Robustness &amp;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42D7A-5554-9745-9B3A-A3B3BD61878D}"/>
              </a:ext>
            </a:extLst>
          </p:cNvPr>
          <p:cNvSpPr txBox="1"/>
          <p:nvPr/>
        </p:nvSpPr>
        <p:spPr>
          <a:xfrm>
            <a:off x="549586" y="379674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Privacy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D8768-CE1C-4D4C-9B88-C279E23230BE}"/>
              </a:ext>
            </a:extLst>
          </p:cNvPr>
          <p:cNvSpPr txBox="1"/>
          <p:nvPr/>
        </p:nvSpPr>
        <p:spPr>
          <a:xfrm>
            <a:off x="549586" y="208392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ACB78-D969-3A4C-8813-FF8E0583E669}"/>
              </a:ext>
            </a:extLst>
          </p:cNvPr>
          <p:cNvSpPr txBox="1"/>
          <p:nvPr/>
        </p:nvSpPr>
        <p:spPr>
          <a:xfrm>
            <a:off x="2235542" y="36861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F3A4E-E85C-B64C-B1A9-F2FD4E2D9304}"/>
              </a:ext>
            </a:extLst>
          </p:cNvPr>
          <p:cNvSpPr txBox="1"/>
          <p:nvPr/>
        </p:nvSpPr>
        <p:spPr>
          <a:xfrm>
            <a:off x="408521" y="51974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governance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BFDB8-1842-2545-991F-762A533C8123}"/>
              </a:ext>
            </a:extLst>
          </p:cNvPr>
          <p:cNvSpPr txBox="1"/>
          <p:nvPr/>
        </p:nvSpPr>
        <p:spPr>
          <a:xfrm>
            <a:off x="7691332" y="290396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Societal &amp; environmental well-being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C18D2-858B-134F-A801-D56C0D0D44E3}"/>
              </a:ext>
            </a:extLst>
          </p:cNvPr>
          <p:cNvSpPr txBox="1"/>
          <p:nvPr/>
        </p:nvSpPr>
        <p:spPr>
          <a:xfrm>
            <a:off x="8527810" y="4394871"/>
            <a:ext cx="26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Liability of self-learning autonomous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A3971-0B3E-894A-A279-0170254A971C}"/>
              </a:ext>
            </a:extLst>
          </p:cNvPr>
          <p:cNvSpPr txBox="1"/>
          <p:nvPr/>
        </p:nvSpPr>
        <p:spPr>
          <a:xfrm>
            <a:off x="5755608" y="161638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Future of 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EB5F7-146D-EF4D-A0D3-7C3243053C1F}"/>
              </a:ext>
            </a:extLst>
          </p:cNvPr>
          <p:cNvSpPr txBox="1"/>
          <p:nvPr/>
        </p:nvSpPr>
        <p:spPr>
          <a:xfrm>
            <a:off x="7994055" y="371891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Relation people-robots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DF131-544F-EF43-84C1-98DB13DAD3EC}"/>
              </a:ext>
            </a:extLst>
          </p:cNvPr>
          <p:cNvSpPr txBox="1"/>
          <p:nvPr/>
        </p:nvSpPr>
        <p:spPr>
          <a:xfrm>
            <a:off x="7811926" y="5552557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Concentration of power &amp; wealth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B25BB-33FB-3046-9215-853028575C33}"/>
              </a:ext>
            </a:extLst>
          </p:cNvPr>
          <p:cNvSpPr txBox="1"/>
          <p:nvPr/>
        </p:nvSpPr>
        <p:spPr>
          <a:xfrm>
            <a:off x="9925783" y="226239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Malicious uses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CD151-3A4E-AF47-85A6-EF81F8E0A729}"/>
              </a:ext>
            </a:extLst>
          </p:cNvPr>
          <p:cNvSpPr txBox="1"/>
          <p:nvPr/>
        </p:nvSpPr>
        <p:spPr>
          <a:xfrm>
            <a:off x="6585322" y="600590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Fake news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FF2A97-D811-A84E-8F7C-A787C450DA82}"/>
              </a:ext>
            </a:extLst>
          </p:cNvPr>
          <p:cNvSpPr txBox="1"/>
          <p:nvPr/>
        </p:nvSpPr>
        <p:spPr>
          <a:xfrm>
            <a:off x="8637303" y="846270"/>
            <a:ext cx="222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Lethal Autonomous </a:t>
            </a:r>
          </a:p>
          <a:p>
            <a:r>
              <a:rPr lang="en-GB" dirty="0"/>
              <a:t>Weapon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0571-F889-BA44-AB6A-535B1455CDF0}"/>
              </a:ext>
            </a:extLst>
          </p:cNvPr>
          <p:cNvSpPr txBox="1"/>
          <p:nvPr/>
        </p:nvSpPr>
        <p:spPr>
          <a:xfrm>
            <a:off x="2372105" y="597096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 for Good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05AD96-70E7-7E4D-9605-B658282F8E48}"/>
              </a:ext>
            </a:extLst>
          </p:cNvPr>
          <p:cNvSpPr/>
          <p:nvPr/>
        </p:nvSpPr>
        <p:spPr>
          <a:xfrm rot="19053463">
            <a:off x="-273179" y="2798432"/>
            <a:ext cx="480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Organizations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B2AB49-F277-1442-BA67-2BCB1A6DD5C5}"/>
              </a:ext>
            </a:extLst>
          </p:cNvPr>
          <p:cNvSpPr/>
          <p:nvPr/>
        </p:nvSpPr>
        <p:spPr>
          <a:xfrm rot="19053463">
            <a:off x="7117679" y="2902031"/>
            <a:ext cx="4647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Governments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A958D6-03DA-704B-87D2-BE45CD82A645}"/>
              </a:ext>
            </a:extLst>
          </p:cNvPr>
          <p:cNvCxnSpPr/>
          <p:nvPr/>
        </p:nvCxnSpPr>
        <p:spPr>
          <a:xfrm>
            <a:off x="5793954" y="1195622"/>
            <a:ext cx="0" cy="12576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9FC063-5400-C64F-ABCB-3F89F8A84209}"/>
              </a:ext>
            </a:extLst>
          </p:cNvPr>
          <p:cNvCxnSpPr/>
          <p:nvPr/>
        </p:nvCxnSpPr>
        <p:spPr>
          <a:xfrm>
            <a:off x="5793954" y="5122594"/>
            <a:ext cx="0" cy="12576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B2BC524-A101-0B48-843C-F89FDB9CDF9A}"/>
              </a:ext>
            </a:extLst>
          </p:cNvPr>
          <p:cNvSpPr txBox="1"/>
          <p:nvPr/>
        </p:nvSpPr>
        <p:spPr>
          <a:xfrm>
            <a:off x="8247448" y="508369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Super intelligence</a:t>
            </a:r>
          </a:p>
        </p:txBody>
      </p:sp>
    </p:spTree>
    <p:extLst>
      <p:ext uri="{BB962C8B-B14F-4D97-AF65-F5344CB8AC3E}">
        <p14:creationId xmlns:p14="http://schemas.microsoft.com/office/powerpoint/2010/main" val="25045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7598A96-9950-F84B-A040-42B72CD389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780" y="2174056"/>
            <a:ext cx="4003942" cy="320628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Divide and conquer - II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4471D-7B6F-BB4F-AF5E-8346BF16FBAC}"/>
              </a:ext>
            </a:extLst>
          </p:cNvPr>
          <p:cNvSpPr txBox="1"/>
          <p:nvPr/>
        </p:nvSpPr>
        <p:spPr>
          <a:xfrm>
            <a:off x="549586" y="140374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77D7D-D148-1248-9AF6-C8616054CD28}"/>
              </a:ext>
            </a:extLst>
          </p:cNvPr>
          <p:cNvSpPr txBox="1"/>
          <p:nvPr/>
        </p:nvSpPr>
        <p:spPr>
          <a:xfrm>
            <a:off x="2850216" y="151393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rights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A5D-FDD9-9549-9BD5-9BD0B429FB1C}"/>
              </a:ext>
            </a:extLst>
          </p:cNvPr>
          <p:cNvSpPr txBox="1"/>
          <p:nvPr/>
        </p:nvSpPr>
        <p:spPr>
          <a:xfrm>
            <a:off x="470530" y="298325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agency (control)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AD18-0CCC-4645-AB7C-E8A5BFFE4166}"/>
              </a:ext>
            </a:extLst>
          </p:cNvPr>
          <p:cNvSpPr txBox="1"/>
          <p:nvPr/>
        </p:nvSpPr>
        <p:spPr>
          <a:xfrm>
            <a:off x="3054343" y="4496714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Fairness &amp; </a:t>
            </a:r>
          </a:p>
          <a:p>
            <a:r>
              <a:rPr lang="en-GB" dirty="0"/>
              <a:t>non-discrimination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76160-BD70-EA49-A94E-685EF5E68FC3}"/>
              </a:ext>
            </a:extLst>
          </p:cNvPr>
          <p:cNvSpPr txBox="1"/>
          <p:nvPr/>
        </p:nvSpPr>
        <p:spPr>
          <a:xfrm>
            <a:off x="1850139" y="2485113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Transparency &amp; explainability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30291-AFB5-7E46-A88B-00831EA108D1}"/>
              </a:ext>
            </a:extLst>
          </p:cNvPr>
          <p:cNvSpPr txBox="1"/>
          <p:nvPr/>
        </p:nvSpPr>
        <p:spPr>
          <a:xfrm>
            <a:off x="1255062" y="406314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Robustness &amp;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42D7A-5554-9745-9B3A-A3B3BD61878D}"/>
              </a:ext>
            </a:extLst>
          </p:cNvPr>
          <p:cNvSpPr txBox="1"/>
          <p:nvPr/>
        </p:nvSpPr>
        <p:spPr>
          <a:xfrm>
            <a:off x="1089412" y="358661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Privacy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D8768-CE1C-4D4C-9B88-C279E23230BE}"/>
              </a:ext>
            </a:extLst>
          </p:cNvPr>
          <p:cNvSpPr txBox="1"/>
          <p:nvPr/>
        </p:nvSpPr>
        <p:spPr>
          <a:xfrm>
            <a:off x="549586" y="208392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ACB78-D969-3A4C-8813-FF8E0583E669}"/>
              </a:ext>
            </a:extLst>
          </p:cNvPr>
          <p:cNvSpPr txBox="1"/>
          <p:nvPr/>
        </p:nvSpPr>
        <p:spPr>
          <a:xfrm>
            <a:off x="3227300" y="343554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F3A4E-E85C-B64C-B1A9-F2FD4E2D9304}"/>
              </a:ext>
            </a:extLst>
          </p:cNvPr>
          <p:cNvSpPr txBox="1"/>
          <p:nvPr/>
        </p:nvSpPr>
        <p:spPr>
          <a:xfrm>
            <a:off x="382873" y="448184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governance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BFDB8-1842-2545-991F-762A533C8123}"/>
              </a:ext>
            </a:extLst>
          </p:cNvPr>
          <p:cNvSpPr txBox="1"/>
          <p:nvPr/>
        </p:nvSpPr>
        <p:spPr>
          <a:xfrm>
            <a:off x="7915049" y="2146055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Societal &amp; environmental well-being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C18D2-858B-134F-A801-D56C0D0D44E3}"/>
              </a:ext>
            </a:extLst>
          </p:cNvPr>
          <p:cNvSpPr txBox="1"/>
          <p:nvPr/>
        </p:nvSpPr>
        <p:spPr>
          <a:xfrm>
            <a:off x="7659098" y="3495032"/>
            <a:ext cx="26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Liability of self-learning autonomous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A3971-0B3E-894A-A279-0170254A971C}"/>
              </a:ext>
            </a:extLst>
          </p:cNvPr>
          <p:cNvSpPr txBox="1"/>
          <p:nvPr/>
        </p:nvSpPr>
        <p:spPr>
          <a:xfrm>
            <a:off x="5793954" y="171687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Future of 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EB5F7-146D-EF4D-A0D3-7C3243053C1F}"/>
              </a:ext>
            </a:extLst>
          </p:cNvPr>
          <p:cNvSpPr txBox="1"/>
          <p:nvPr/>
        </p:nvSpPr>
        <p:spPr>
          <a:xfrm>
            <a:off x="9571382" y="284959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Relation people-robots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DF131-544F-EF43-84C1-98DB13DAD3EC}"/>
              </a:ext>
            </a:extLst>
          </p:cNvPr>
          <p:cNvSpPr txBox="1"/>
          <p:nvPr/>
        </p:nvSpPr>
        <p:spPr>
          <a:xfrm>
            <a:off x="8513634" y="429718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Concentration of power &amp; wealth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B25BB-33FB-3046-9215-853028575C33}"/>
              </a:ext>
            </a:extLst>
          </p:cNvPr>
          <p:cNvSpPr txBox="1"/>
          <p:nvPr/>
        </p:nvSpPr>
        <p:spPr>
          <a:xfrm>
            <a:off x="7680086" y="583081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Malicious uses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CD151-3A4E-AF47-85A6-EF81F8E0A729}"/>
              </a:ext>
            </a:extLst>
          </p:cNvPr>
          <p:cNvSpPr txBox="1"/>
          <p:nvPr/>
        </p:nvSpPr>
        <p:spPr>
          <a:xfrm>
            <a:off x="6650779" y="50988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Fake news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FF2A97-D811-A84E-8F7C-A787C450DA82}"/>
              </a:ext>
            </a:extLst>
          </p:cNvPr>
          <p:cNvSpPr txBox="1"/>
          <p:nvPr/>
        </p:nvSpPr>
        <p:spPr>
          <a:xfrm>
            <a:off x="8549244" y="911504"/>
            <a:ext cx="215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Lethal Autonomous</a:t>
            </a:r>
          </a:p>
          <a:p>
            <a:r>
              <a:rPr lang="en-GB" dirty="0"/>
              <a:t>Weapon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0571-F889-BA44-AB6A-535B1455CDF0}"/>
              </a:ext>
            </a:extLst>
          </p:cNvPr>
          <p:cNvSpPr txBox="1"/>
          <p:nvPr/>
        </p:nvSpPr>
        <p:spPr>
          <a:xfrm>
            <a:off x="2814013" y="586202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 for Good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4D186A-A60E-F248-A30D-B45549668E06}"/>
              </a:ext>
            </a:extLst>
          </p:cNvPr>
          <p:cNvCxnSpPr/>
          <p:nvPr/>
        </p:nvCxnSpPr>
        <p:spPr>
          <a:xfrm>
            <a:off x="5793954" y="1195622"/>
            <a:ext cx="0" cy="12576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4843CA-3131-334D-9460-7D76E15B925F}"/>
              </a:ext>
            </a:extLst>
          </p:cNvPr>
          <p:cNvCxnSpPr/>
          <p:nvPr/>
        </p:nvCxnSpPr>
        <p:spPr>
          <a:xfrm>
            <a:off x="5793954" y="5122594"/>
            <a:ext cx="0" cy="12576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84C134-F658-5148-AAC2-E8EA0E4427B6}"/>
              </a:ext>
            </a:extLst>
          </p:cNvPr>
          <p:cNvCxnSpPr/>
          <p:nvPr/>
        </p:nvCxnSpPr>
        <p:spPr>
          <a:xfrm>
            <a:off x="382873" y="5530467"/>
            <a:ext cx="521369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38B1E3-4533-4749-8C3B-28E5BE3021A1}"/>
              </a:ext>
            </a:extLst>
          </p:cNvPr>
          <p:cNvCxnSpPr/>
          <p:nvPr/>
        </p:nvCxnSpPr>
        <p:spPr>
          <a:xfrm>
            <a:off x="5922188" y="5530467"/>
            <a:ext cx="521369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2C399-F35E-3641-AB2C-F4CBB678C2C1}"/>
              </a:ext>
            </a:extLst>
          </p:cNvPr>
          <p:cNvSpPr/>
          <p:nvPr/>
        </p:nvSpPr>
        <p:spPr>
          <a:xfrm rot="20833445">
            <a:off x="4029055" y="1010475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Unintended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CEB4F6-D8B9-D34F-ABF0-C1E1F8A39A83}"/>
              </a:ext>
            </a:extLst>
          </p:cNvPr>
          <p:cNvSpPr/>
          <p:nvPr/>
        </p:nvSpPr>
        <p:spPr>
          <a:xfrm rot="20833445">
            <a:off x="4201813" y="5672617"/>
            <a:ext cx="307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ntended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A9F46F-D932-734A-BA1C-21547101139E}"/>
              </a:ext>
            </a:extLst>
          </p:cNvPr>
          <p:cNvSpPr/>
          <p:nvPr/>
        </p:nvSpPr>
        <p:spPr>
          <a:xfrm rot="16200000">
            <a:off x="-709351" y="3122830"/>
            <a:ext cx="18934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Organizations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51EDCA-F00F-864D-BCE1-3D46423F6876}"/>
              </a:ext>
            </a:extLst>
          </p:cNvPr>
          <p:cNvSpPr/>
          <p:nvPr/>
        </p:nvSpPr>
        <p:spPr>
          <a:xfrm rot="16200000">
            <a:off x="10980345" y="1785591"/>
            <a:ext cx="18373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Governments</a:t>
            </a:r>
          </a:p>
        </p:txBody>
      </p:sp>
    </p:spTree>
    <p:extLst>
      <p:ext uri="{BB962C8B-B14F-4D97-AF65-F5344CB8AC3E}">
        <p14:creationId xmlns:p14="http://schemas.microsoft.com/office/powerpoint/2010/main" val="2603098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Focus for organizations to ensure ethical use of AI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C7C149-3CB6-AC4F-82C5-11973A4DB667}"/>
              </a:ext>
            </a:extLst>
          </p:cNvPr>
          <p:cNvCxnSpPr>
            <a:cxnSpLocks/>
          </p:cNvCxnSpPr>
          <p:nvPr/>
        </p:nvCxnSpPr>
        <p:spPr>
          <a:xfrm>
            <a:off x="5793954" y="1195622"/>
            <a:ext cx="0" cy="535941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7E693-CA2E-8B45-9E54-49217741A979}"/>
              </a:ext>
            </a:extLst>
          </p:cNvPr>
          <p:cNvCxnSpPr/>
          <p:nvPr/>
        </p:nvCxnSpPr>
        <p:spPr>
          <a:xfrm>
            <a:off x="382873" y="5530467"/>
            <a:ext cx="521369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4D76A0-C192-024F-948E-476B7832C194}"/>
              </a:ext>
            </a:extLst>
          </p:cNvPr>
          <p:cNvCxnSpPr/>
          <p:nvPr/>
        </p:nvCxnSpPr>
        <p:spPr>
          <a:xfrm>
            <a:off x="5977273" y="5530467"/>
            <a:ext cx="521369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EBF92C-ABF2-474A-B4AA-6D20DACB54C2}"/>
              </a:ext>
            </a:extLst>
          </p:cNvPr>
          <p:cNvSpPr txBox="1"/>
          <p:nvPr/>
        </p:nvSpPr>
        <p:spPr>
          <a:xfrm>
            <a:off x="549586" y="140374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values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169E33-41B0-2E4C-BA91-95495C439A81}"/>
              </a:ext>
            </a:extLst>
          </p:cNvPr>
          <p:cNvSpPr txBox="1"/>
          <p:nvPr/>
        </p:nvSpPr>
        <p:spPr>
          <a:xfrm>
            <a:off x="2850216" y="151393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rights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EEE1F-EF26-4B40-A5B9-E99F505A8389}"/>
              </a:ext>
            </a:extLst>
          </p:cNvPr>
          <p:cNvSpPr txBox="1"/>
          <p:nvPr/>
        </p:nvSpPr>
        <p:spPr>
          <a:xfrm>
            <a:off x="470530" y="298325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agency (control)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F8EB6-6DCC-D04F-AEE2-998941B1E391}"/>
              </a:ext>
            </a:extLst>
          </p:cNvPr>
          <p:cNvSpPr txBox="1"/>
          <p:nvPr/>
        </p:nvSpPr>
        <p:spPr>
          <a:xfrm>
            <a:off x="3054343" y="4496714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Fairness &amp; </a:t>
            </a:r>
          </a:p>
          <a:p>
            <a:r>
              <a:rPr lang="en-GB" dirty="0"/>
              <a:t>non-discrimination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180BB-9F4E-2A43-B57F-504B0309E680}"/>
              </a:ext>
            </a:extLst>
          </p:cNvPr>
          <p:cNvSpPr txBox="1"/>
          <p:nvPr/>
        </p:nvSpPr>
        <p:spPr>
          <a:xfrm>
            <a:off x="1850139" y="2485113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Transparency &amp; explainability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31E33A-F7D1-724E-96E8-C4E7037D59AB}"/>
              </a:ext>
            </a:extLst>
          </p:cNvPr>
          <p:cNvSpPr txBox="1"/>
          <p:nvPr/>
        </p:nvSpPr>
        <p:spPr>
          <a:xfrm>
            <a:off x="1255062" y="406314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Robustness &amp; safety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6CB199-1652-5245-BB28-7FD50F537615}"/>
              </a:ext>
            </a:extLst>
          </p:cNvPr>
          <p:cNvSpPr txBox="1"/>
          <p:nvPr/>
        </p:nvSpPr>
        <p:spPr>
          <a:xfrm>
            <a:off x="1089412" y="358661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Privacy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920CD-E86B-2D42-B883-6906E86606BD}"/>
              </a:ext>
            </a:extLst>
          </p:cNvPr>
          <p:cNvSpPr txBox="1"/>
          <p:nvPr/>
        </p:nvSpPr>
        <p:spPr>
          <a:xfrm>
            <a:off x="549586" y="208392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963C3-341C-5E4C-A5C3-159C76B8644E}"/>
              </a:ext>
            </a:extLst>
          </p:cNvPr>
          <p:cNvSpPr txBox="1"/>
          <p:nvPr/>
        </p:nvSpPr>
        <p:spPr>
          <a:xfrm>
            <a:off x="3227300" y="343554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CEC99-F33D-A442-BDED-B6B1D5FDDA44}"/>
              </a:ext>
            </a:extLst>
          </p:cNvPr>
          <p:cNvSpPr txBox="1"/>
          <p:nvPr/>
        </p:nvSpPr>
        <p:spPr>
          <a:xfrm>
            <a:off x="382873" y="448184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governance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BC8C33-F071-CF4A-97C7-647A1FE91F99}"/>
              </a:ext>
            </a:extLst>
          </p:cNvPr>
          <p:cNvSpPr/>
          <p:nvPr/>
        </p:nvSpPr>
        <p:spPr>
          <a:xfrm rot="20833445">
            <a:off x="2665204" y="1461651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Unintended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D60970-A3FC-494E-9686-069AF5ED1D9C}"/>
              </a:ext>
            </a:extLst>
          </p:cNvPr>
          <p:cNvSpPr/>
          <p:nvPr/>
        </p:nvSpPr>
        <p:spPr>
          <a:xfrm rot="16200000">
            <a:off x="-709351" y="3122830"/>
            <a:ext cx="18934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Organizations</a:t>
            </a:r>
          </a:p>
        </p:txBody>
      </p:sp>
    </p:spTree>
    <p:extLst>
      <p:ext uri="{BB962C8B-B14F-4D97-AF65-F5344CB8AC3E}">
        <p14:creationId xmlns:p14="http://schemas.microsoft.com/office/powerpoint/2010/main" val="279942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End-to-end approach versus AI-specific approach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C7C149-3CB6-AC4F-82C5-11973A4DB667}"/>
              </a:ext>
            </a:extLst>
          </p:cNvPr>
          <p:cNvCxnSpPr>
            <a:cxnSpLocks/>
          </p:cNvCxnSpPr>
          <p:nvPr/>
        </p:nvCxnSpPr>
        <p:spPr>
          <a:xfrm>
            <a:off x="5793954" y="1195622"/>
            <a:ext cx="0" cy="535941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EBF92C-ABF2-474A-B4AA-6D20DACB54C2}"/>
              </a:ext>
            </a:extLst>
          </p:cNvPr>
          <p:cNvSpPr txBox="1"/>
          <p:nvPr/>
        </p:nvSpPr>
        <p:spPr>
          <a:xfrm>
            <a:off x="3000036" y="339717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values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169E33-41B0-2E4C-BA91-95495C439A81}"/>
              </a:ext>
            </a:extLst>
          </p:cNvPr>
          <p:cNvSpPr txBox="1"/>
          <p:nvPr/>
        </p:nvSpPr>
        <p:spPr>
          <a:xfrm>
            <a:off x="4237117" y="291142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rights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EEE1F-EF26-4B40-A5B9-E99F505A8389}"/>
              </a:ext>
            </a:extLst>
          </p:cNvPr>
          <p:cNvSpPr txBox="1"/>
          <p:nvPr/>
        </p:nvSpPr>
        <p:spPr>
          <a:xfrm>
            <a:off x="7190931" y="336413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Human agency (control)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F8EB6-6DCC-D04F-AEE2-998941B1E391}"/>
              </a:ext>
            </a:extLst>
          </p:cNvPr>
          <p:cNvSpPr txBox="1"/>
          <p:nvPr/>
        </p:nvSpPr>
        <p:spPr>
          <a:xfrm>
            <a:off x="8629076" y="499984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Fairness &amp; </a:t>
            </a:r>
          </a:p>
          <a:p>
            <a:r>
              <a:rPr lang="en-GB" dirty="0"/>
              <a:t>non-discrimination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180BB-9F4E-2A43-B57F-504B0309E680}"/>
              </a:ext>
            </a:extLst>
          </p:cNvPr>
          <p:cNvSpPr txBox="1"/>
          <p:nvPr/>
        </p:nvSpPr>
        <p:spPr>
          <a:xfrm>
            <a:off x="8470501" y="2603627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Transparency &amp; explainability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31E33A-F7D1-724E-96E8-C4E7037D59AB}"/>
              </a:ext>
            </a:extLst>
          </p:cNvPr>
          <p:cNvSpPr txBox="1"/>
          <p:nvPr/>
        </p:nvSpPr>
        <p:spPr>
          <a:xfrm>
            <a:off x="3789027" y="46454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Robustness &amp; safety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6CB199-1652-5245-BB28-7FD50F537615}"/>
              </a:ext>
            </a:extLst>
          </p:cNvPr>
          <p:cNvSpPr txBox="1"/>
          <p:nvPr/>
        </p:nvSpPr>
        <p:spPr>
          <a:xfrm>
            <a:off x="5323312" y="38636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Privacy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920CD-E86B-2D42-B883-6906E86606BD}"/>
              </a:ext>
            </a:extLst>
          </p:cNvPr>
          <p:cNvSpPr txBox="1"/>
          <p:nvPr/>
        </p:nvSpPr>
        <p:spPr>
          <a:xfrm>
            <a:off x="4956835" y="245701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963C3-341C-5E4C-A5C3-159C76B8644E}"/>
              </a:ext>
            </a:extLst>
          </p:cNvPr>
          <p:cNvSpPr txBox="1"/>
          <p:nvPr/>
        </p:nvSpPr>
        <p:spPr>
          <a:xfrm>
            <a:off x="2737960" y="407632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CEC99-F33D-A442-BDED-B6B1D5FDDA44}"/>
              </a:ext>
            </a:extLst>
          </p:cNvPr>
          <p:cNvSpPr txBox="1"/>
          <p:nvPr/>
        </p:nvSpPr>
        <p:spPr>
          <a:xfrm>
            <a:off x="5187445" y="578241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governance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D5D38F-372F-BF44-9605-C0051FB25183}"/>
              </a:ext>
            </a:extLst>
          </p:cNvPr>
          <p:cNvSpPr/>
          <p:nvPr/>
        </p:nvSpPr>
        <p:spPr>
          <a:xfrm rot="20689546">
            <a:off x="3403558" y="1392799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End-to-end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A8B8FC-242E-D947-BF62-F23B329DB887}"/>
              </a:ext>
            </a:extLst>
          </p:cNvPr>
          <p:cNvSpPr/>
          <p:nvPr/>
        </p:nvSpPr>
        <p:spPr>
          <a:xfrm rot="20689546">
            <a:off x="7814751" y="3623635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AI-specific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29CA4-25C7-814B-9F66-25C4020F0879}"/>
              </a:ext>
            </a:extLst>
          </p:cNvPr>
          <p:cNvSpPr txBox="1"/>
          <p:nvPr/>
        </p:nvSpPr>
        <p:spPr>
          <a:xfrm>
            <a:off x="373151" y="5470573"/>
            <a:ext cx="419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Some general risks are increased by AI</a:t>
            </a:r>
          </a:p>
        </p:txBody>
      </p:sp>
    </p:spTree>
    <p:extLst>
      <p:ext uri="{BB962C8B-B14F-4D97-AF65-F5344CB8AC3E}">
        <p14:creationId xmlns:p14="http://schemas.microsoft.com/office/powerpoint/2010/main" val="271160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DE34B-0008-5147-AFDD-508212F64EF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Context and motivation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The business opportunity for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Unintended negative consequences of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Proliferation of AI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challenges for organizations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“select” AI Principles?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implement the selected AI Principles?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E3AA96-1AD2-3D48-86CA-DEC9AFDB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0E1F3-493D-3642-B116-4A86473C81AE}"/>
              </a:ext>
            </a:extLst>
          </p:cNvPr>
          <p:cNvSpPr/>
          <p:nvPr/>
        </p:nvSpPr>
        <p:spPr>
          <a:xfrm>
            <a:off x="418307" y="4359951"/>
            <a:ext cx="8927399" cy="4669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39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103070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200" dirty="0">
                <a:ea typeface="MS PGothic" panose="020B0600070205080204" pitchFamily="34" charset="-128"/>
                <a:cs typeface="Arial" panose="020B0604020202020204" pitchFamily="34" charset="0"/>
              </a:rPr>
              <a:t>Implementing AI Principles through the </a:t>
            </a:r>
            <a:r>
              <a:rPr lang="en-GB" altLang="es-ES" sz="3200" i="1" dirty="0">
                <a:ea typeface="MS PGothic" panose="020B0600070205080204" pitchFamily="34" charset="-128"/>
                <a:cs typeface="Arial" panose="020B0604020202020204" pitchFamily="34" charset="0"/>
              </a:rPr>
              <a:t>Responsible AI by Design </a:t>
            </a:r>
            <a:r>
              <a:rPr lang="en-GB" altLang="es-ES" sz="3200" dirty="0">
                <a:ea typeface="MS PGothic" panose="020B0600070205080204" pitchFamily="34" charset="-128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1E170BA2-AD8A-B147-B77D-737E431A155E}"/>
              </a:ext>
            </a:extLst>
          </p:cNvPr>
          <p:cNvSpPr/>
          <p:nvPr/>
        </p:nvSpPr>
        <p:spPr>
          <a:xfrm>
            <a:off x="657804" y="1544000"/>
            <a:ext cx="698930" cy="678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72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_tradnl" sz="1350" dirty="0">
              <a:solidFill>
                <a:srgbClr val="FFFFFF"/>
              </a:solidFill>
              <a:latin typeface="Arial Regular"/>
            </a:endParaRPr>
          </a:p>
        </p:txBody>
      </p:sp>
      <p:pic>
        <p:nvPicPr>
          <p:cNvPr id="10" name="Picture 11">
            <a:hlinkClick r:id="rId2"/>
            <a:extLst>
              <a:ext uri="{FF2B5EF4-FFF2-40B4-BE49-F238E27FC236}">
                <a16:creationId xmlns:a16="http://schemas.microsoft.com/office/drawing/2014/main" id="{24A6066A-9230-874B-BA65-BE3C07314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278" y="4855932"/>
            <a:ext cx="6114175" cy="122666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0EBE871-7EF0-1C4B-9419-7AC69FCBB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30" y="1962655"/>
            <a:ext cx="6384323" cy="1763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13E62-A932-5740-B869-0AC66BF1855C}"/>
              </a:ext>
            </a:extLst>
          </p:cNvPr>
          <p:cNvSpPr txBox="1"/>
          <p:nvPr/>
        </p:nvSpPr>
        <p:spPr>
          <a:xfrm>
            <a:off x="128129" y="2027131"/>
            <a:ext cx="5526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Components of Responsible AI by Design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Awareness,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Questionnaire with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Governance model</a:t>
            </a:r>
          </a:p>
        </p:txBody>
      </p:sp>
    </p:spTree>
    <p:extLst>
      <p:ext uri="{BB962C8B-B14F-4D97-AF65-F5344CB8AC3E}">
        <p14:creationId xmlns:p14="http://schemas.microsoft.com/office/powerpoint/2010/main" val="164970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Online course for employees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E7421-4747-9940-A5A9-AAC60C3540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60" y="1223623"/>
            <a:ext cx="5336584" cy="386560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7B67508-6546-E34B-9CE9-AB9C3E6A52C7}"/>
              </a:ext>
            </a:extLst>
          </p:cNvPr>
          <p:cNvSpPr txBox="1"/>
          <p:nvPr/>
        </p:nvSpPr>
        <p:spPr>
          <a:xfrm>
            <a:off x="6596411" y="1402098"/>
            <a:ext cx="44344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Gill Sans" charset="0"/>
              </a:defRPr>
            </a:lvl9pPr>
          </a:lstStyle>
          <a:p>
            <a:r>
              <a:rPr lang="en-GB" sz="1800" dirty="0">
                <a:solidFill>
                  <a:srgbClr val="555555"/>
                </a:solidFill>
                <a:latin typeface="TelefonicaText"/>
              </a:rPr>
              <a:t>Content depends on role in the organization: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55555"/>
                </a:solidFill>
                <a:latin typeface="TelefonicaText"/>
              </a:rPr>
              <a:t>Responsible AI Champion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55555"/>
                </a:solidFill>
                <a:latin typeface="TelefonicaText"/>
              </a:rPr>
              <a:t>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55555"/>
                </a:solidFill>
                <a:latin typeface="TelefonicaText"/>
              </a:rPr>
              <a:t>Business development Big Data &amp;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55555"/>
                </a:solidFill>
                <a:latin typeface="TelefonicaText"/>
              </a:rPr>
              <a:t>Technical data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55555"/>
                </a:solidFill>
                <a:latin typeface="TelefonicaText"/>
              </a:rPr>
              <a:t>General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4A973-C58C-0943-93E8-B90A215F16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480" y="3833811"/>
            <a:ext cx="7223617" cy="28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Questionnaire for AI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5E837-A102-4142-9600-57076D9C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34" y="1223623"/>
            <a:ext cx="8902048" cy="54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Governance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F2090-2DF8-CD41-A093-ECA66E50332A}"/>
              </a:ext>
            </a:extLst>
          </p:cNvPr>
          <p:cNvSpPr txBox="1"/>
          <p:nvPr/>
        </p:nvSpPr>
        <p:spPr>
          <a:xfrm>
            <a:off x="3294043" y="252286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Questionnaire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5684D-8FD4-404A-8F95-9F38CBFDE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8" y="1682938"/>
            <a:ext cx="6419970" cy="3492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5457F-2812-4943-98D7-B5A05748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153" y="1934733"/>
            <a:ext cx="5615789" cy="3691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5392D3-D4FF-F34F-9E5C-280A24929B46}"/>
              </a:ext>
            </a:extLst>
          </p:cNvPr>
          <p:cNvSpPr txBox="1"/>
          <p:nvPr/>
        </p:nvSpPr>
        <p:spPr bwMode="auto">
          <a:xfrm>
            <a:off x="7988082" y="1152252"/>
            <a:ext cx="2623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800" dirty="0">
                <a:latin typeface="Calibri" pitchFamily="34" charset="0"/>
                <a:cs typeface="Calibri" pitchFamily="34" charset="0"/>
              </a:rPr>
              <a:t>A new organizational role: the RAI Champion</a:t>
            </a:r>
          </a:p>
        </p:txBody>
      </p:sp>
    </p:spTree>
    <p:extLst>
      <p:ext uri="{BB962C8B-B14F-4D97-AF65-F5344CB8AC3E}">
        <p14:creationId xmlns:p14="http://schemas.microsoft.com/office/powerpoint/2010/main" val="119375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DE34B-0008-5147-AFDD-508212F64EF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Context and motivation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The business opportunity for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Unintended negative consequences of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Proliferation of AI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challenges for organizations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“select” AI Principles?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implement the selected AI Principles?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E3AA96-1AD2-3D48-86CA-DEC9AFDB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0E1F3-493D-3642-B116-4A86473C81AE}"/>
              </a:ext>
            </a:extLst>
          </p:cNvPr>
          <p:cNvSpPr/>
          <p:nvPr/>
        </p:nvSpPr>
        <p:spPr>
          <a:xfrm>
            <a:off x="418307" y="1576993"/>
            <a:ext cx="8927399" cy="4669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1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BDBB11-F3CC-744F-BABA-82A2B1BD081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18307" y="1497285"/>
            <a:ext cx="11455829" cy="4312598"/>
          </a:xfrm>
        </p:spPr>
        <p:txBody>
          <a:bodyPr/>
          <a:lstStyle/>
          <a:p>
            <a:r>
              <a:rPr lang="en-GB" sz="2400" dirty="0"/>
              <a:t>What AI Principles to select?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Select those AI principles that you can act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Select the AI principles fit for your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Decide whether you want end-to-end or AI-specific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How to implement the AI Principles in an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Follow a methodology like “Responsible AI by Design”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Train your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Introduce a new role: RAI Champion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F94DF-2943-5240-845B-452787BE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10025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15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C96CC7F-21CF-3143-90F8-C52B3B09BBC8}"/>
              </a:ext>
            </a:extLst>
          </p:cNvPr>
          <p:cNvSpPr txBox="1">
            <a:spLocks/>
          </p:cNvSpPr>
          <p:nvPr/>
        </p:nvSpPr>
        <p:spPr>
          <a:xfrm>
            <a:off x="299560" y="133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200" dirty="0">
                <a:ea typeface="MS PGothic" panose="020B0600070205080204" pitchFamily="34" charset="-128"/>
                <a:cs typeface="Arial" panose="020B0604020202020204" pitchFamily="34" charset="0"/>
              </a:rPr>
              <a:t>Artificial Intelligence creates enormous business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2BA60-BC17-5B4C-96C4-1406E9C63C17}"/>
              </a:ext>
            </a:extLst>
          </p:cNvPr>
          <p:cNvSpPr txBox="1"/>
          <p:nvPr/>
        </p:nvSpPr>
        <p:spPr>
          <a:xfrm>
            <a:off x="8502608" y="3299933"/>
            <a:ext cx="305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Why is AI so successful today?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3A866-53F2-7349-997A-A464F72E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0" y="1128541"/>
            <a:ext cx="3993543" cy="1279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C2D35E-B002-4D43-A137-02FE79AC9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598" y="946740"/>
            <a:ext cx="7908102" cy="2771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21FBD-1DAF-F641-BBBE-CC7C4F630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0" y="4450064"/>
            <a:ext cx="5645119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1ADB8-E9DD-4945-8B8F-FAA7FEB15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0" y="4075414"/>
            <a:ext cx="1212850" cy="37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41D5E-D36E-414F-9BF0-8AD54F9EE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842" y="2226891"/>
            <a:ext cx="1112554" cy="836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2D506-67AA-E54D-B246-941F17A8E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16" y="4713914"/>
            <a:ext cx="1688384" cy="147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200" dirty="0">
                <a:ea typeface="MS PGothic" panose="020B0600070205080204" pitchFamily="34" charset="-128"/>
                <a:cs typeface="Arial" panose="020B0604020202020204" pitchFamily="34" charset="0"/>
              </a:rPr>
              <a:t>Significant uptake of AI and Big Data in the telco industry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89AD8D-9626-5C4A-803E-32B59D44E819}"/>
              </a:ext>
            </a:extLst>
          </p:cNvPr>
          <p:cNvGrpSpPr/>
          <p:nvPr/>
        </p:nvGrpSpPr>
        <p:grpSpPr>
          <a:xfrm>
            <a:off x="423547" y="951213"/>
            <a:ext cx="4450101" cy="2100122"/>
            <a:chOff x="1431136" y="1439056"/>
            <a:chExt cx="4450101" cy="21001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08B2A0-B48F-BF4E-9DB8-52FB12FB21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31136" y="1439056"/>
              <a:ext cx="4450101" cy="1613245"/>
              <a:chOff x="539040" y="1369353"/>
              <a:chExt cx="5303914" cy="192276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26C1198-C1EB-3C44-8552-E1A7A0236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74115" y="1369353"/>
                <a:ext cx="1768839" cy="192276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31D4CA-E591-D845-819C-64FFF69C35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72086" y="1369353"/>
                <a:ext cx="1802029" cy="192276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9C596E0-AE36-4C45-8AAE-82E4F647A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40" y="1369353"/>
                <a:ext cx="1813937" cy="192276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561213-9168-5541-AA7E-0E7B17D0A4BF}"/>
                </a:ext>
              </a:extLst>
            </p:cNvPr>
            <p:cNvSpPr txBox="1"/>
            <p:nvPr/>
          </p:nvSpPr>
          <p:spPr>
            <a:xfrm>
              <a:off x="2914391" y="3139068"/>
              <a:ext cx="1696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Internal usage</a:t>
              </a:r>
              <a:endParaRPr lang="es-ES" sz="20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BE5213-C36F-B346-AEA2-535D1DDC6E64}"/>
              </a:ext>
            </a:extLst>
          </p:cNvPr>
          <p:cNvGrpSpPr/>
          <p:nvPr/>
        </p:nvGrpSpPr>
        <p:grpSpPr>
          <a:xfrm>
            <a:off x="7199033" y="935187"/>
            <a:ext cx="3086165" cy="2404584"/>
            <a:chOff x="7297618" y="1503926"/>
            <a:chExt cx="3086165" cy="24045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33BA75-5D9C-2345-AA1A-0194074407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97618" y="1503926"/>
              <a:ext cx="3086165" cy="2133600"/>
              <a:chOff x="7149529" y="1559466"/>
              <a:chExt cx="3086165" cy="21336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96ED25-1E35-374F-9D48-6BA0A8A952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49529" y="1559466"/>
                <a:ext cx="2008682" cy="21336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8803284-F8EF-8F43-9933-BF09912239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93382" y="1770223"/>
                <a:ext cx="842312" cy="1712087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B757C1-4263-0747-897F-A84D43A46AF9}"/>
                </a:ext>
              </a:extLst>
            </p:cNvPr>
            <p:cNvSpPr txBox="1"/>
            <p:nvPr/>
          </p:nvSpPr>
          <p:spPr>
            <a:xfrm>
              <a:off x="7584242" y="3508400"/>
              <a:ext cx="2199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Customer-facing AI</a:t>
              </a:r>
              <a:endParaRPr lang="es-ES" sz="20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38C88-E9D0-7B46-8B72-47E1532BBD78}"/>
              </a:ext>
            </a:extLst>
          </p:cNvPr>
          <p:cNvGrpSpPr/>
          <p:nvPr/>
        </p:nvGrpSpPr>
        <p:grpSpPr>
          <a:xfrm>
            <a:off x="299560" y="3051335"/>
            <a:ext cx="5711649" cy="2656997"/>
            <a:chOff x="357749" y="3485545"/>
            <a:chExt cx="5711649" cy="26569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7DB4BC-A425-8E4D-8A06-56EA117CE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749" y="3485545"/>
              <a:ext cx="4159850" cy="24088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81A69E-9895-C247-8265-D0370A63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2149" y="4645262"/>
              <a:ext cx="3087249" cy="149728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751214-0E04-0B4F-84BB-8741430C0DC2}"/>
              </a:ext>
            </a:extLst>
          </p:cNvPr>
          <p:cNvSpPr txBox="1"/>
          <p:nvPr/>
        </p:nvSpPr>
        <p:spPr>
          <a:xfrm>
            <a:off x="2633048" y="5692756"/>
            <a:ext cx="2997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Data insights as a business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BEF924-B042-5F45-A7C3-6117A30D433E}"/>
              </a:ext>
            </a:extLst>
          </p:cNvPr>
          <p:cNvGrpSpPr/>
          <p:nvPr/>
        </p:nvGrpSpPr>
        <p:grpSpPr>
          <a:xfrm>
            <a:off x="6613873" y="3578387"/>
            <a:ext cx="5449998" cy="2408844"/>
            <a:chOff x="6113925" y="4251968"/>
            <a:chExt cx="5449998" cy="24088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6CEEDD-050A-5C48-B4EE-AB161E8B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3925" y="4251968"/>
              <a:ext cx="3224947" cy="18231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ED25F6A-14A5-4D40-AFEF-C32334AB1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2693" y="4935889"/>
              <a:ext cx="3131230" cy="172492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20ED36-7BAE-0F45-A94B-FDC0225535A1}"/>
              </a:ext>
            </a:extLst>
          </p:cNvPr>
          <p:cNvSpPr txBox="1"/>
          <p:nvPr/>
        </p:nvSpPr>
        <p:spPr>
          <a:xfrm>
            <a:off x="6561851" y="5421900"/>
            <a:ext cx="220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Data &amp; AI for Good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6508F-2140-2345-A4CF-E8B476B89E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648" y="5980803"/>
            <a:ext cx="3765550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C96CC7F-21CF-3143-90F8-C52B3B09BBC8}"/>
              </a:ext>
            </a:extLst>
          </p:cNvPr>
          <p:cNvSpPr txBox="1">
            <a:spLocks/>
          </p:cNvSpPr>
          <p:nvPr/>
        </p:nvSpPr>
        <p:spPr>
          <a:xfrm>
            <a:off x="299560" y="133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altLang="es-ES" sz="3200" dirty="0">
                <a:ea typeface="MS PGothic" panose="020B0600070205080204" pitchFamily="34" charset="-128"/>
                <a:cs typeface="Arial" panose="020B0604020202020204" pitchFamily="34" charset="0"/>
              </a:rPr>
              <a:t>There are also ethical and societal risks associated to AI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8000A8-EC34-4048-852D-552C90E59978}"/>
              </a:ext>
            </a:extLst>
          </p:cNvPr>
          <p:cNvCxnSpPr>
            <a:cxnSpLocks/>
          </p:cNvCxnSpPr>
          <p:nvPr/>
        </p:nvCxnSpPr>
        <p:spPr>
          <a:xfrm flipV="1">
            <a:off x="7469865" y="1186570"/>
            <a:ext cx="0" cy="53832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6A9A9D-B786-FE46-AEC4-FA7C8AAD8762}"/>
              </a:ext>
            </a:extLst>
          </p:cNvPr>
          <p:cNvCxnSpPr>
            <a:cxnSpLocks/>
          </p:cNvCxnSpPr>
          <p:nvPr/>
        </p:nvCxnSpPr>
        <p:spPr>
          <a:xfrm flipV="1">
            <a:off x="3959560" y="1052012"/>
            <a:ext cx="0" cy="37767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E31584-2B09-6944-812B-CE8CD3F7D23C}"/>
              </a:ext>
            </a:extLst>
          </p:cNvPr>
          <p:cNvCxnSpPr>
            <a:cxnSpLocks/>
          </p:cNvCxnSpPr>
          <p:nvPr/>
        </p:nvCxnSpPr>
        <p:spPr>
          <a:xfrm>
            <a:off x="236015" y="4848198"/>
            <a:ext cx="723158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CA3E2B-1E3E-DC4D-96D9-0624C473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4" y="4955204"/>
            <a:ext cx="6725497" cy="14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FD01C8-78F7-1F43-ADF6-1AC9512DE5DD}"/>
              </a:ext>
            </a:extLst>
          </p:cNvPr>
          <p:cNvGrpSpPr/>
          <p:nvPr/>
        </p:nvGrpSpPr>
        <p:grpSpPr>
          <a:xfrm>
            <a:off x="7638797" y="1210930"/>
            <a:ext cx="4295639" cy="3363444"/>
            <a:chOff x="7638797" y="1544759"/>
            <a:chExt cx="4295639" cy="33634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02721B-DE25-044B-BFAE-4C84059C8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8797" y="2105569"/>
              <a:ext cx="4295639" cy="926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C22F01-A361-0940-B08D-417760195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8797" y="3960237"/>
              <a:ext cx="4295639" cy="947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8C12B5-8D51-CD41-BDEF-C1D3396188CE}"/>
                </a:ext>
              </a:extLst>
            </p:cNvPr>
            <p:cNvSpPr txBox="1"/>
            <p:nvPr/>
          </p:nvSpPr>
          <p:spPr>
            <a:xfrm>
              <a:off x="8572316" y="1544759"/>
              <a:ext cx="1751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hlinkClick r:id="rId5"/>
                </a:rPr>
                <a:t>Google Translate</a:t>
              </a:r>
            </a:p>
          </p:txBody>
        </p:sp>
      </p:grpSp>
      <p:pic>
        <p:nvPicPr>
          <p:cNvPr id="13" name="Imagen 4">
            <a:extLst>
              <a:ext uri="{FF2B5EF4-FFF2-40B4-BE49-F238E27FC236}">
                <a16:creationId xmlns:a16="http://schemas.microsoft.com/office/drawing/2014/main" id="{F8A4BCE9-86D8-2942-AEB7-02973B6DE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64" y="1574686"/>
            <a:ext cx="3460665" cy="25883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9FD0A9-5AE4-0A4C-9A93-F9AFAD3D3558}"/>
              </a:ext>
            </a:extLst>
          </p:cNvPr>
          <p:cNvGrpSpPr/>
          <p:nvPr/>
        </p:nvGrpSpPr>
        <p:grpSpPr>
          <a:xfrm>
            <a:off x="4392645" y="1582151"/>
            <a:ext cx="2335370" cy="1435233"/>
            <a:chOff x="4693212" y="5098800"/>
            <a:chExt cx="2335370" cy="14352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7D960B-8099-9E43-B6AD-2AE3BBF51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1132" y="5098800"/>
              <a:ext cx="1117600" cy="1130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8167B4-88C0-0441-BE0D-818CFA57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12" y="5098800"/>
              <a:ext cx="977900" cy="1371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E779FD-7CD5-134E-8642-B8CD0E408EB5}"/>
                </a:ext>
              </a:extLst>
            </p:cNvPr>
            <p:cNvSpPr txBox="1"/>
            <p:nvPr/>
          </p:nvSpPr>
          <p:spPr>
            <a:xfrm>
              <a:off x="5651282" y="6195479"/>
              <a:ext cx="13773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Explainability</a:t>
              </a:r>
            </a:p>
          </p:txBody>
        </p:sp>
      </p:grpSp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3A9A00F2-7523-084B-8FA4-8525ECEA59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3713" y="3429000"/>
            <a:ext cx="2923540" cy="11250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EE3D13-AED1-9D46-B831-C8F10B1989AF}"/>
              </a:ext>
            </a:extLst>
          </p:cNvPr>
          <p:cNvCxnSpPr>
            <a:cxnSpLocks/>
          </p:cNvCxnSpPr>
          <p:nvPr/>
        </p:nvCxnSpPr>
        <p:spPr>
          <a:xfrm>
            <a:off x="3959560" y="3244369"/>
            <a:ext cx="350804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hlinkClick r:id="rId11"/>
            <a:extLst>
              <a:ext uri="{FF2B5EF4-FFF2-40B4-BE49-F238E27FC236}">
                <a16:creationId xmlns:a16="http://schemas.microsoft.com/office/drawing/2014/main" id="{FC5B6637-C879-1B4E-8983-858B932E0F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0115" y="5138643"/>
            <a:ext cx="3451860" cy="103426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2D2E8-FBB9-2744-90CA-D2470B711FAF}"/>
              </a:ext>
            </a:extLst>
          </p:cNvPr>
          <p:cNvCxnSpPr>
            <a:cxnSpLocks/>
          </p:cNvCxnSpPr>
          <p:nvPr/>
        </p:nvCxnSpPr>
        <p:spPr>
          <a:xfrm flipV="1">
            <a:off x="7467600" y="4828744"/>
            <a:ext cx="4579257" cy="194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6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7C1AE74-E430-AC49-9C76-7B09B7CADA9C}"/>
              </a:ext>
            </a:extLst>
          </p:cNvPr>
          <p:cNvSpPr txBox="1">
            <a:spLocks/>
          </p:cNvSpPr>
          <p:nvPr/>
        </p:nvSpPr>
        <p:spPr>
          <a:xfrm>
            <a:off x="299560" y="387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 dirty="0">
                <a:ea typeface="MS PGothic" panose="020B0600070205080204" pitchFamily="34" charset="-128"/>
                <a:cs typeface="Arial" panose="020B0604020202020204" pitchFamily="34" charset="0"/>
              </a:rPr>
              <a:t>EC’s Guidelines for Trustworthy AI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789F75-4EEA-A94F-A9C4-E62A091ED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23772"/>
            <a:ext cx="4683567" cy="46835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CB14CC-0C74-D94D-8D9C-551346C9EB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78" y="1543229"/>
            <a:ext cx="4464425" cy="40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4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C96CC7F-21CF-3143-90F8-C52B3B09BBC8}"/>
              </a:ext>
            </a:extLst>
          </p:cNvPr>
          <p:cNvSpPr txBox="1">
            <a:spLocks/>
          </p:cNvSpPr>
          <p:nvPr/>
        </p:nvSpPr>
        <p:spPr>
          <a:xfrm>
            <a:off x="299560" y="133600"/>
            <a:ext cx="11468893" cy="8360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GB" altLang="es-ES" sz="3600">
                <a:ea typeface="MS PGothic" panose="020B0600070205080204" pitchFamily="34" charset="-128"/>
                <a:cs typeface="Arial" panose="020B0604020202020204" pitchFamily="34" charset="0"/>
              </a:rPr>
              <a:t>Telefonica’s AI Principles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0428360-18A2-6B4D-93B0-F983D661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" y="1962204"/>
            <a:ext cx="3621036" cy="3302001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93755F26-9AC7-414B-B1AC-B0B2210E8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454" y="1210130"/>
            <a:ext cx="4209020" cy="4806148"/>
          </a:xfrm>
          <a:prstGeom prst="rect">
            <a:avLst/>
          </a:prstGeom>
        </p:spPr>
      </p:pic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BF91913D-A90B-8348-A9A1-6187AEE9F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6"/>
          <a:stretch/>
        </p:blipFill>
        <p:spPr>
          <a:xfrm>
            <a:off x="8028382" y="1516926"/>
            <a:ext cx="4134589" cy="41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1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2DE04E0-09CD-364D-8152-C0010103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270" y="1033603"/>
            <a:ext cx="7137477" cy="5841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E1EC6-7137-CA43-A9FB-420EC2C89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910" y="3429000"/>
            <a:ext cx="1717092" cy="2932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DA49F-9D2D-CF45-88D4-10ACB93B1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10" y="630180"/>
            <a:ext cx="2094638" cy="2296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E3ACCF-A5A1-2047-AFDE-B54015ED8E59}"/>
              </a:ext>
            </a:extLst>
          </p:cNvPr>
          <p:cNvSpPr txBox="1"/>
          <p:nvPr/>
        </p:nvSpPr>
        <p:spPr>
          <a:xfrm>
            <a:off x="7101826" y="6212323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Fuente: </a:t>
            </a:r>
            <a:r>
              <a:rPr lang="en-GB" dirty="0">
                <a:hlinkClick r:id="rId6"/>
              </a:rPr>
              <a:t>Harvard</a:t>
            </a:r>
            <a:endParaRPr lang="en-GB" dirty="0"/>
          </a:p>
          <a:p>
            <a:r>
              <a:rPr lang="en-GB" sz="1000" dirty="0">
                <a:hlinkClick r:id="rId6"/>
              </a:rPr>
              <a:t>https://ai-hr.cyber.harvard.edu/images/primp-viz.pdf</a:t>
            </a:r>
            <a:r>
              <a:rPr lang="en-GB" sz="10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ED56C-76DD-E244-B7CB-E48E545A8020}"/>
              </a:ext>
            </a:extLst>
          </p:cNvPr>
          <p:cNvSpPr/>
          <p:nvPr/>
        </p:nvSpPr>
        <p:spPr>
          <a:xfrm>
            <a:off x="11161307" y="6604738"/>
            <a:ext cx="10166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@vrbenjamins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D08891-12CC-E34B-BDB2-C7256A6F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Proliferation of AI Principles</a:t>
            </a:r>
          </a:p>
        </p:txBody>
      </p:sp>
    </p:spTree>
    <p:extLst>
      <p:ext uri="{BB962C8B-B14F-4D97-AF65-F5344CB8AC3E}">
        <p14:creationId xmlns:p14="http://schemas.microsoft.com/office/powerpoint/2010/main" val="74517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DE34B-0008-5147-AFDD-508212F64EF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Context and motivation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The business opportunity for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Unintended negative consequences of AI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Proliferation of AI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challenges for organizations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“select” AI Principles?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How to implement the selected AI Principles?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E3AA96-1AD2-3D48-86CA-DEC9AFDB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0E1F3-493D-3642-B116-4A86473C81AE}"/>
              </a:ext>
            </a:extLst>
          </p:cNvPr>
          <p:cNvSpPr/>
          <p:nvPr/>
        </p:nvSpPr>
        <p:spPr>
          <a:xfrm>
            <a:off x="418307" y="3445551"/>
            <a:ext cx="8927399" cy="4669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413331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S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TELEFÓNICA">
      <a:majorFont>
        <a:latin typeface="Telefonica"/>
        <a:ea typeface=""/>
        <a:cs typeface=""/>
      </a:majorFont>
      <a:minorFont>
        <a:latin typeface="Telefon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CONTENIDO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TELEFÓNICA">
      <a:majorFont>
        <a:latin typeface="Telefonica"/>
        <a:ea typeface=""/>
        <a:cs typeface=""/>
      </a:majorFont>
      <a:minorFont>
        <a:latin typeface="Telefon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BIENVENIDOS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BIENVENIDOS_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ierre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 smtClean="0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4334</TotalTime>
  <Words>609</Words>
  <Application>Microsoft Macintosh PowerPoint</Application>
  <PresentationFormat>Widescreen</PresentationFormat>
  <Paragraphs>182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 Normal</vt:lpstr>
      <vt:lpstr>Arial Regular</vt:lpstr>
      <vt:lpstr>Calibri</vt:lpstr>
      <vt:lpstr>Courier New</vt:lpstr>
      <vt:lpstr>Telefonica</vt:lpstr>
      <vt:lpstr>Telefonica ExtraLight</vt:lpstr>
      <vt:lpstr>TelefonicaText</vt:lpstr>
      <vt:lpstr>Wingdings</vt:lpstr>
      <vt:lpstr>PORTADAS</vt:lpstr>
      <vt:lpstr>2_CONTENIDO</vt:lpstr>
      <vt:lpstr>4_BIENVENIDOS</vt:lpstr>
      <vt:lpstr>4_BIENVENIDOS_</vt:lpstr>
      <vt:lpstr>Cierre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Proliferation of AI Principles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keywords/>
  <dc:description/>
  <cp:lastModifiedBy>RICHARD BENJAMINS</cp:lastModifiedBy>
  <cp:revision>32</cp:revision>
  <dcterms:modified xsi:type="dcterms:W3CDTF">2020-09-22T13:10:13Z</dcterms:modified>
  <cp:category/>
</cp:coreProperties>
</file>